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1" r:id="rId2"/>
    <p:sldMasterId id="2147483652" r:id="rId3"/>
    <p:sldMasterId id="2147483700" r:id="rId4"/>
  </p:sldMasterIdLst>
  <p:notesMasterIdLst>
    <p:notesMasterId r:id="rId17"/>
  </p:notesMasterIdLst>
  <p:sldIdLst>
    <p:sldId id="778" r:id="rId5"/>
    <p:sldId id="1493" r:id="rId6"/>
    <p:sldId id="1494" r:id="rId7"/>
    <p:sldId id="1473" r:id="rId8"/>
    <p:sldId id="1484" r:id="rId9"/>
    <p:sldId id="1485" r:id="rId10"/>
    <p:sldId id="1487" r:id="rId11"/>
    <p:sldId id="1491" r:id="rId12"/>
    <p:sldId id="1114" r:id="rId13"/>
    <p:sldId id="1172" r:id="rId14"/>
    <p:sldId id="1457" r:id="rId15"/>
    <p:sldId id="1492" r:id="rId16"/>
  </p:sldIdLst>
  <p:sldSz cx="9906000" cy="6858000" type="A4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800" b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9EE"/>
    <a:srgbClr val="CEDBEA"/>
    <a:srgbClr val="CCCCFF"/>
    <a:srgbClr val="FFFF00"/>
    <a:srgbClr val="00FF00"/>
    <a:srgbClr val="EAEAEA"/>
    <a:srgbClr val="97CEE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Средний стиль 1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87976" autoAdjust="0"/>
  </p:normalViewPr>
  <p:slideViewPr>
    <p:cSldViewPr showGuides="1">
      <p:cViewPr varScale="1">
        <p:scale>
          <a:sx n="123" d="100"/>
          <a:sy n="123" d="100"/>
        </p:scale>
        <p:origin x="-1074" y="-90"/>
      </p:cViewPr>
      <p:guideLst>
        <p:guide orient="horz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2658" y="-1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l" defTabSz="929999">
              <a:defRPr sz="13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r" defTabSz="929999">
              <a:defRPr sz="13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5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8025" y="742950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l" defTabSz="929999">
              <a:defRPr sz="13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r" defTabSz="929999">
              <a:defRPr sz="1300" b="0">
                <a:cs typeface="+mn-cs"/>
              </a:defRPr>
            </a:lvl1pPr>
          </a:lstStyle>
          <a:p>
            <a:pPr>
              <a:defRPr/>
            </a:pPr>
            <a:fld id="{BEB9E4F7-EED1-4AC9-87B9-9251EF2DF6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3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8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mtClean="0"/>
          </a:p>
        </p:txBody>
      </p:sp>
      <p:sp>
        <p:nvSpPr>
          <p:cNvPr id="152579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1863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1863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1863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1863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A495E5F-61A2-48E8-933C-1858F0C839EC}" type="slidenum">
              <a:rPr lang="ru-RU" sz="1300" b="0" smtClean="0"/>
              <a:pPr/>
              <a:t>2</a:t>
            </a:fld>
            <a:endParaRPr lang="ru-RU" sz="1300" b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1031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8688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57F0D78C-4932-4961-A25A-98C99AE90650}" type="slidenum">
              <a:rPr lang="ru-RU" sz="1200" smtClean="0"/>
              <a:pPr eaLnBrk="1" hangingPunct="1">
                <a:defRPr/>
              </a:pPr>
              <a:t>3</a:t>
            </a:fld>
            <a:endParaRPr lang="ru-RU" sz="1200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50443" y="9426959"/>
            <a:ext cx="2945659" cy="49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51" tIns="46675" rIns="93351" bIns="46675" anchor="b"/>
          <a:lstStyle>
            <a:lvl1pPr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5DD1BF76-604E-46CC-B201-5263A451A07D}" type="slidenum">
              <a:rPr lang="ru-RU" sz="1300" b="0"/>
              <a:pPr algn="r" eaLnBrk="1" hangingPunct="1"/>
              <a:t>4</a:t>
            </a:fld>
            <a:endParaRPr lang="ru-RU" sz="1300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5928"/>
            <a:ext cx="5438140" cy="446772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2" rIns="93164" bIns="46582" anchor="b"/>
          <a:lstStyle>
            <a:lvl1pPr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3000A01C-3B60-41C8-A1BE-3C7275743058}" type="slidenum">
              <a:rPr lang="ru-RU" sz="1300" b="0"/>
              <a:pPr algn="r" eaLnBrk="1" hangingPunct="1"/>
              <a:t>8</a:t>
            </a:fld>
            <a:endParaRPr lang="ru-RU" sz="1300" b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2" rIns="93164" bIns="46582" anchor="b"/>
          <a:lstStyle>
            <a:lvl1pPr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31863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2DB7416-2862-4850-845F-A9270A07FED7}" type="slidenum">
              <a:rPr lang="ru-RU" sz="1300" b="0"/>
              <a:pPr algn="r" eaLnBrk="1" hangingPunct="1"/>
              <a:t>9</a:t>
            </a:fld>
            <a:endParaRPr lang="ru-RU" sz="1300" b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4BD1F-1FA6-49AC-B761-A9218593C5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36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81D30-2C2F-49D7-B366-D049B0455C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83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2C43B-F391-4E38-AC81-733F33FDCB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27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96194-B4ED-45CD-8D95-7DBC9B0A2B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0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AF0A3-0E4B-4785-9516-EDDCEE817C9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18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2A936-6D03-42E2-853C-5F19CF6D03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4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B84CB-64AF-4177-9AB0-793F1A33D1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69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19D87-1652-417D-B1CE-52DE939D0D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29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8CFB7AD1-FE78-44DC-A999-4D5BBDD117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55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подклад 2"/>
          <p:cNvPicPr>
            <a:picLocks noChangeAspect="1" noChangeArrowheads="1"/>
          </p:cNvPicPr>
          <p:nvPr/>
        </p:nvPicPr>
        <p:blipFill>
          <a:blip r:embed="rId5">
            <a:lum bright="8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90600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ГОЛОВА  и ПИРАМИДА"/>
          <p:cNvPicPr>
            <a:picLocks noChangeAspect="1" noChangeArrowheads="1"/>
          </p:cNvPicPr>
          <p:nvPr/>
        </p:nvPicPr>
        <p:blipFill>
          <a:blip r:embed="rId6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635750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626AF480-98F9-448F-8847-F647325725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rot="5400000">
            <a:off x="4812506" y="1769269"/>
            <a:ext cx="207963" cy="9864725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Солвер проз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84138"/>
            <a:ext cx="16144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366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2A5CAC"/>
                </a:solidFill>
                <a:cs typeface="+mn-cs"/>
              </a:defRPr>
            </a:lvl1pPr>
          </a:lstStyle>
          <a:p>
            <a:pPr>
              <a:defRPr/>
            </a:pPr>
            <a:fld id="{9106C254-FCD7-43D3-96DE-6CFEFE01C2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2054" name="Picture 2" descr="D:\- - - Public Property - - -\2013 Проекты в работе\ПВ-12-04 Элекон_Казань\logo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463" y="82550"/>
            <a:ext cx="293687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pic>
        <p:nvPicPr>
          <p:cNvPr id="3076" name="Picture 4" descr="подклад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ГОЛОВА  и ПИРАМИДА"/>
          <p:cNvPicPr>
            <a:picLocks noChangeAspect="1" noChangeArrowheads="1"/>
          </p:cNvPicPr>
          <p:nvPr/>
        </p:nvPicPr>
        <p:blipFill>
          <a:blip r:embed="rId3">
            <a:lum bright="30000"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33943755-CFEF-4FEF-9C7D-07D7CD6DAB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Рисунок2 (копия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441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5" descr="ГОЛОВА  и ПИРАМИДА"/>
          <p:cNvPicPr>
            <a:picLocks noChangeAspect="1" noChangeArrowheads="1"/>
          </p:cNvPicPr>
          <p:nvPr/>
        </p:nvPicPr>
        <p:blipFill>
          <a:blip r:embed="rId4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>
            <a:fillRect/>
          </a:stretch>
        </p:blipFill>
        <p:spPr bwMode="auto">
          <a:xfrm>
            <a:off x="9045575" y="38100"/>
            <a:ext cx="7334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FFFF"/>
                </a:solidFill>
                <a:effectLst/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93A9E4CC-27EF-485D-801C-9A058C4123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4101" name="Picture 4" descr="Солвер прозр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36538"/>
            <a:ext cx="16144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7"/>
          <p:cNvSpPr>
            <a:spLocks noChangeArrowheads="1"/>
          </p:cNvSpPr>
          <p:nvPr userDrawn="1"/>
        </p:nvSpPr>
        <p:spPr bwMode="auto">
          <a:xfrm>
            <a:off x="0" y="765175"/>
            <a:ext cx="9906000" cy="69850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42" dir="2702029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10.pn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1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2" descr="1-слайд-копи-2010-4"/>
          <p:cNvPicPr>
            <a:picLocks noChangeAspect="1" noChangeArrowheads="1"/>
          </p:cNvPicPr>
          <p:nvPr/>
        </p:nvPicPr>
        <p:blipFill>
          <a:blip r:embed="rId2">
            <a:lum bright="-1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-20638"/>
            <a:ext cx="9928225" cy="693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281113" y="2044263"/>
            <a:ext cx="7600950" cy="2585323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 smtClean="0">
                <a:solidFill>
                  <a:schemeClr val="bg1"/>
                </a:solidFill>
              </a:rPr>
              <a:t>Реализация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ru-RU" sz="3600" dirty="0" smtClean="0">
                <a:solidFill>
                  <a:schemeClr val="bg1"/>
                </a:solidFill>
              </a:rPr>
              <a:t>программы </a:t>
            </a:r>
            <a:endParaRPr lang="ru-RU" sz="3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</a:rPr>
              <a:t>технического </a:t>
            </a:r>
            <a:r>
              <a:rPr lang="ru-RU" sz="3600" dirty="0" smtClean="0">
                <a:solidFill>
                  <a:schemeClr val="bg1"/>
                </a:solidFill>
              </a:rPr>
              <a:t>перевооружения </a:t>
            </a:r>
            <a:endParaRPr lang="ru-RU" sz="3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</a:rPr>
              <a:t>Т</a:t>
            </a:r>
            <a:r>
              <a:rPr lang="ru-RU" sz="3600" dirty="0" smtClean="0">
                <a:solidFill>
                  <a:schemeClr val="bg1"/>
                </a:solidFill>
              </a:rPr>
              <a:t>ОО «Казцинкмаш»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149" name="Picture 14" descr="Солвер проз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1763"/>
            <a:ext cx="192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953000" y="111125"/>
            <a:ext cx="4103688" cy="400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/>
        </p:spPr>
        <p:txBody>
          <a:bodyPr anchor="ctr">
            <a:spAutoFit/>
          </a:bodyPr>
          <a:lstStyle/>
          <a:p>
            <a:pPr algn="r">
              <a:defRPr/>
            </a:pPr>
            <a:r>
              <a:rPr lang="ru-RU" sz="2000" dirty="0">
                <a:solidFill>
                  <a:schemeClr val="bg1"/>
                </a:solidFill>
              </a:rPr>
              <a:t>ТОО «Казцинкмаш», г. </a:t>
            </a:r>
            <a:r>
              <a:rPr lang="ru-RU" sz="2000" dirty="0" err="1">
                <a:solidFill>
                  <a:schemeClr val="bg1"/>
                </a:solidFill>
              </a:rPr>
              <a:t>Риддер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0" name="Picture 13" descr="Логотип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13" y="44450"/>
            <a:ext cx="77628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690014" y="1736486"/>
            <a:ext cx="7411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3.1.2</a:t>
            </a:r>
            <a:endParaRPr lang="ru-RU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311A7AEC-E5B3-4009-802F-B3026295072B}" type="slidenum">
              <a:rPr lang="ru-RU" sz="1000" smtClean="0">
                <a:solidFill>
                  <a:srgbClr val="2A5CAC"/>
                </a:solidFill>
              </a:rPr>
              <a:pPr eaLnBrk="1" hangingPunct="1">
                <a:defRPr/>
              </a:pPr>
              <a:t>10</a:t>
            </a:fld>
            <a:endParaRPr lang="ru-RU" sz="1000" smtClean="0">
              <a:solidFill>
                <a:srgbClr val="2A5CAC"/>
              </a:solidFill>
            </a:endParaRPr>
          </a:p>
        </p:txBody>
      </p:sp>
      <p:sp>
        <p:nvSpPr>
          <p:cNvPr id="75782" name="Rectangle 17"/>
          <p:cNvSpPr>
            <a:spLocks noChangeArrowheads="1"/>
          </p:cNvSpPr>
          <p:nvPr/>
        </p:nvSpPr>
        <p:spPr bwMode="auto">
          <a:xfrm>
            <a:off x="2360613" y="548680"/>
            <a:ext cx="55245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dirty="0" smtClean="0">
                <a:solidFill>
                  <a:srgbClr val="FF0000"/>
                </a:solidFill>
              </a:rPr>
              <a:t>Изготовление и внедрение </a:t>
            </a:r>
            <a:r>
              <a:rPr lang="ru-RU" sz="1600" dirty="0">
                <a:solidFill>
                  <a:srgbClr val="FF0000"/>
                </a:solidFill>
              </a:rPr>
              <a:t>деталей</a:t>
            </a:r>
            <a:r>
              <a:rPr lang="en-US" sz="1600" dirty="0">
                <a:solidFill>
                  <a:srgbClr val="FF0000"/>
                </a:solidFill>
              </a:rPr>
              <a:t>-</a:t>
            </a:r>
            <a:r>
              <a:rPr lang="ru-RU" sz="1600" dirty="0">
                <a:solidFill>
                  <a:srgbClr val="FF0000"/>
                </a:solidFill>
              </a:rPr>
              <a:t>представителей</a:t>
            </a:r>
          </a:p>
        </p:txBody>
      </p:sp>
      <p:pic>
        <p:nvPicPr>
          <p:cNvPr id="124930" name="Picture 2" descr="D:\Мои проекты\ПВ-11-02 Казцинкмаш_NT_YUO_JI\ПВ-11-02_c_сервера\Фото_с_внедрения\Казцинкмаш_фото\казцинкмаш 2\Romi C510\DSCN05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" y="1268289"/>
            <a:ext cx="2351735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9" name="Прямоугольник 2"/>
          <p:cNvSpPr>
            <a:spLocks noChangeArrowheads="1"/>
          </p:cNvSpPr>
          <p:nvPr/>
        </p:nvSpPr>
        <p:spPr bwMode="auto">
          <a:xfrm>
            <a:off x="-24730" y="2591793"/>
            <a:ext cx="2457450" cy="338554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dirty="0" smtClean="0"/>
              <a:t>Изготовление детали </a:t>
            </a:r>
            <a:r>
              <a:rPr lang="ru-RU" dirty="0"/>
              <a:t>Вал </a:t>
            </a:r>
            <a:r>
              <a:rPr lang="ru-RU" dirty="0" smtClean="0"/>
              <a:t>«6424-01» на </a:t>
            </a:r>
            <a:r>
              <a:rPr lang="ru-RU" dirty="0"/>
              <a:t>станке </a:t>
            </a:r>
            <a:r>
              <a:rPr lang="en-US" dirty="0"/>
              <a:t>ROMI C</a:t>
            </a:r>
            <a:r>
              <a:rPr lang="ru-RU" dirty="0"/>
              <a:t>510х1500 </a:t>
            </a:r>
          </a:p>
        </p:txBody>
      </p:sp>
      <p:pic>
        <p:nvPicPr>
          <p:cNvPr id="124931" name="Picture 3" descr="D:\Мои проекты\ПВ-11-02 Казцинкмаш_NT_YUO_JI\ПВ-11-02_c_сервера\Фото_с_внедрения\Казцинкмаш_фото\казцинкмаш 2\Romi C830\DSCN08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23" y="1275914"/>
            <a:ext cx="2351734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1" name="Прямоугольник 2"/>
          <p:cNvSpPr>
            <a:spLocks noChangeArrowheads="1"/>
          </p:cNvSpPr>
          <p:nvPr/>
        </p:nvSpPr>
        <p:spPr bwMode="auto">
          <a:xfrm>
            <a:off x="2404145" y="2591793"/>
            <a:ext cx="2486025" cy="338554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dirty="0"/>
              <a:t>Изготовление </a:t>
            </a:r>
            <a:r>
              <a:rPr lang="ru-RU" dirty="0" smtClean="0"/>
              <a:t> детали </a:t>
            </a:r>
            <a:r>
              <a:rPr lang="ru-RU" dirty="0"/>
              <a:t>Корпус крана «РД-36А.01» на станке </a:t>
            </a:r>
            <a:r>
              <a:rPr lang="en-US" dirty="0"/>
              <a:t>ROMI </a:t>
            </a:r>
            <a:r>
              <a:rPr lang="en-US" dirty="0" smtClean="0"/>
              <a:t>C</a:t>
            </a:r>
            <a:r>
              <a:rPr lang="ru-RU" dirty="0" smtClean="0"/>
              <a:t>830х3000 </a:t>
            </a:r>
            <a:endParaRPr lang="ru-RU" dirty="0"/>
          </a:p>
        </p:txBody>
      </p:sp>
      <p:pic>
        <p:nvPicPr>
          <p:cNvPr id="124932" name="Picture 4" descr="D:\Мои проекты\ПВ-11-02 Казцинкмаш_NT_YUO_JI\ПВ-11-02_c_сервера\Фото_с_внедрения\Казцинкмаш_фото\казцинкмаш 2\YOI JI 1000+C\IMAG022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r="8779" b="-432"/>
          <a:stretch/>
        </p:blipFill>
        <p:spPr bwMode="auto">
          <a:xfrm>
            <a:off x="4933950" y="1268288"/>
            <a:ext cx="2510616" cy="1771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5" name="Прямоугольник 2"/>
          <p:cNvSpPr>
            <a:spLocks noChangeArrowheads="1"/>
          </p:cNvSpPr>
          <p:nvPr/>
        </p:nvSpPr>
        <p:spPr bwMode="auto">
          <a:xfrm>
            <a:off x="4933950" y="2591793"/>
            <a:ext cx="2520949" cy="339725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Изготовление детали Барабан </a:t>
            </a:r>
            <a:r>
              <a:rPr lang="ru-RU" dirty="0" smtClean="0"/>
              <a:t>«ШВ-710.06.001» </a:t>
            </a:r>
            <a:r>
              <a:rPr lang="ru-RU" dirty="0"/>
              <a:t>на станке </a:t>
            </a:r>
            <a:r>
              <a:rPr lang="en-US" dirty="0" smtClean="0"/>
              <a:t>YOU JI 1000 ATC+C</a:t>
            </a:r>
            <a:endParaRPr lang="ru-RU" dirty="0"/>
          </a:p>
        </p:txBody>
      </p:sp>
      <p:pic>
        <p:nvPicPr>
          <p:cNvPr id="124933" name="Picture 5" descr="I:\Казцинкмаш\ПВ-11-03\Рабочая\Корпус редуктора У26055А.ДИ3.270.01\Фото\DSC068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7" r="1"/>
          <a:stretch/>
        </p:blipFill>
        <p:spPr bwMode="auto">
          <a:xfrm>
            <a:off x="7517878" y="1268288"/>
            <a:ext cx="2351734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3" name="Прямоугольник 2"/>
          <p:cNvSpPr>
            <a:spLocks noChangeArrowheads="1"/>
          </p:cNvSpPr>
          <p:nvPr/>
        </p:nvSpPr>
        <p:spPr bwMode="auto">
          <a:xfrm>
            <a:off x="7500713" y="2591793"/>
            <a:ext cx="2349500" cy="461665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dirty="0"/>
              <a:t>Изготовление детали Корпус редуктора «26055А-ДИЗ-270-01» </a:t>
            </a:r>
            <a:endParaRPr lang="ru-RU" dirty="0" smtClean="0"/>
          </a:p>
          <a:p>
            <a:pPr algn="ctr"/>
            <a:r>
              <a:rPr lang="ru-RU" dirty="0" smtClean="0"/>
              <a:t>на станке</a:t>
            </a:r>
            <a:r>
              <a:rPr lang="en-US" dirty="0"/>
              <a:t> </a:t>
            </a:r>
            <a:r>
              <a:rPr lang="en-US" dirty="0" err="1"/>
              <a:t>Kuraki</a:t>
            </a:r>
            <a:r>
              <a:rPr lang="en-US" dirty="0"/>
              <a:t> KBT 11W-A</a:t>
            </a:r>
            <a:endParaRPr lang="ru-RU" dirty="0"/>
          </a:p>
        </p:txBody>
      </p:sp>
      <p:pic>
        <p:nvPicPr>
          <p:cNvPr id="124934" name="Picture 6" descr="I:\Казцинкмаш\ПВ-11-03\Рабочая\Корпус редуктора У26055А.ДИ3.270.01\Фото\DSC0690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r="11806"/>
          <a:stretch/>
        </p:blipFill>
        <p:spPr bwMode="auto">
          <a:xfrm>
            <a:off x="7475909" y="3501008"/>
            <a:ext cx="2373635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4" name="Прямоугольник 4"/>
          <p:cNvSpPr>
            <a:spLocks noChangeArrowheads="1"/>
          </p:cNvSpPr>
          <p:nvPr/>
        </p:nvSpPr>
        <p:spPr bwMode="auto">
          <a:xfrm>
            <a:off x="7473280" y="4844991"/>
            <a:ext cx="2381250" cy="461665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dirty="0" smtClean="0"/>
              <a:t>Внедренная деталь  </a:t>
            </a:r>
            <a:r>
              <a:rPr lang="ru-RU" dirty="0"/>
              <a:t>Корпус редуктора «26055А-ДИЗ-270-01» </a:t>
            </a:r>
          </a:p>
          <a:p>
            <a:pPr algn="ctr"/>
            <a:r>
              <a:rPr lang="ru-RU" dirty="0"/>
              <a:t>на станке</a:t>
            </a:r>
            <a:r>
              <a:rPr lang="en-US" dirty="0"/>
              <a:t> </a:t>
            </a:r>
            <a:r>
              <a:rPr lang="en-US" dirty="0" err="1"/>
              <a:t>Kuraki</a:t>
            </a:r>
            <a:r>
              <a:rPr lang="en-US" dirty="0"/>
              <a:t> KBT 11W-A</a:t>
            </a:r>
            <a:endParaRPr lang="ru-RU" dirty="0"/>
          </a:p>
        </p:txBody>
      </p:sp>
      <p:pic>
        <p:nvPicPr>
          <p:cNvPr id="124935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r="3427"/>
          <a:stretch/>
        </p:blipFill>
        <p:spPr bwMode="auto">
          <a:xfrm>
            <a:off x="4933950" y="3501008"/>
            <a:ext cx="2457450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96" name="Прямоугольник 4"/>
          <p:cNvSpPr>
            <a:spLocks noChangeArrowheads="1"/>
          </p:cNvSpPr>
          <p:nvPr/>
        </p:nvSpPr>
        <p:spPr bwMode="auto">
          <a:xfrm>
            <a:off x="4953000" y="4844991"/>
            <a:ext cx="2438400" cy="339725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dirty="0" err="1" smtClean="0"/>
              <a:t>Внедрення</a:t>
            </a:r>
            <a:r>
              <a:rPr lang="ru-RU" dirty="0" smtClean="0"/>
              <a:t> деталь </a:t>
            </a:r>
            <a:r>
              <a:rPr lang="ru-RU" dirty="0"/>
              <a:t>Барабан «ШВ-710.06.001» на станке </a:t>
            </a:r>
            <a:r>
              <a:rPr lang="en-US" dirty="0"/>
              <a:t>YOU JI 1000 ATC+C</a:t>
            </a:r>
            <a:endParaRPr lang="ru-RU" dirty="0"/>
          </a:p>
        </p:txBody>
      </p:sp>
      <p:pic>
        <p:nvPicPr>
          <p:cNvPr id="124936" name="Picture 8" descr="D:\Мои проекты\ПВ-11-02 Казцинкмаш_NT_YUO_JI\ПВ-11-02_c_сервера\Фото_с_внедрения\Казцинкмаш_фото\казцинкмаш 2\Romi C830\DSCN088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501008"/>
            <a:ext cx="2351734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2" name="Прямоугольник 4"/>
          <p:cNvSpPr>
            <a:spLocks noChangeArrowheads="1"/>
          </p:cNvSpPr>
          <p:nvPr/>
        </p:nvSpPr>
        <p:spPr bwMode="auto">
          <a:xfrm>
            <a:off x="2476523" y="4844991"/>
            <a:ext cx="2413647" cy="338554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Внедренная деталь  </a:t>
            </a:r>
            <a:r>
              <a:rPr lang="ru-RU" dirty="0"/>
              <a:t>Корпус крана «РД-36А.01» на станке </a:t>
            </a:r>
            <a:r>
              <a:rPr lang="en-US" dirty="0"/>
              <a:t>ROMI C</a:t>
            </a:r>
            <a:r>
              <a:rPr lang="ru-RU" dirty="0"/>
              <a:t>830х3000 </a:t>
            </a:r>
          </a:p>
        </p:txBody>
      </p:sp>
      <p:pic>
        <p:nvPicPr>
          <p:cNvPr id="124937" name="Picture 9" descr="D:\Мои проекты\ПВ-11-02 Казцинкмаш_NT_YUO_JI\ПВ-11-02_c_сервера\Фото_с_внедрения\Казцинкмаш_фото\казцинкмаш 2\Romi C830\DSCN114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8" y="3501008"/>
            <a:ext cx="2351734" cy="17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0" name="Прямоугольник 4"/>
          <p:cNvSpPr>
            <a:spLocks noChangeArrowheads="1"/>
          </p:cNvSpPr>
          <p:nvPr/>
        </p:nvSpPr>
        <p:spPr bwMode="auto">
          <a:xfrm>
            <a:off x="28128" y="4874771"/>
            <a:ext cx="2332485" cy="246221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dirty="0" smtClean="0"/>
              <a:t>Внедренная деталь Вал «ОФ-12594</a:t>
            </a:r>
            <a:r>
              <a:rPr lang="ru-RU" dirty="0"/>
              <a:t>»</a:t>
            </a:r>
            <a:r>
              <a:rPr lang="en-US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станке </a:t>
            </a:r>
            <a:r>
              <a:rPr lang="en-US" dirty="0"/>
              <a:t>ROMI C</a:t>
            </a:r>
            <a:r>
              <a:rPr lang="ru-RU" dirty="0"/>
              <a:t>830х3000 </a:t>
            </a:r>
          </a:p>
        </p:txBody>
      </p:sp>
      <p:sp>
        <p:nvSpPr>
          <p:cNvPr id="21" name="Text Box 94"/>
          <p:cNvSpPr txBox="1">
            <a:spLocks noChangeArrowheads="1"/>
          </p:cNvSpPr>
          <p:nvPr/>
        </p:nvSpPr>
        <p:spPr bwMode="auto">
          <a:xfrm>
            <a:off x="1930400" y="68263"/>
            <a:ext cx="708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Основные результаты внедрения</a:t>
            </a:r>
          </a:p>
        </p:txBody>
      </p:sp>
      <p:pic>
        <p:nvPicPr>
          <p:cNvPr id="22" name="Picture 13" descr="Логотип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1136576" y="5733256"/>
            <a:ext cx="77768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400" dirty="0"/>
              <a:t>Всего </a:t>
            </a:r>
            <a:r>
              <a:rPr lang="ru-RU" sz="1400" dirty="0" smtClean="0"/>
              <a:t>внедрено: </a:t>
            </a:r>
            <a:r>
              <a:rPr lang="en-US" sz="1400" dirty="0">
                <a:solidFill>
                  <a:srgbClr val="FF0000"/>
                </a:solidFill>
              </a:rPr>
              <a:t>41</a:t>
            </a:r>
            <a:r>
              <a:rPr lang="en-US" sz="1400" dirty="0" smtClean="0"/>
              <a:t> </a:t>
            </a:r>
            <a:r>
              <a:rPr lang="ru-RU" sz="1400" dirty="0" smtClean="0"/>
              <a:t>деталь-представитель и </a:t>
            </a:r>
            <a:r>
              <a:rPr lang="ru-RU" sz="1400" dirty="0">
                <a:solidFill>
                  <a:schemeClr val="accent2"/>
                </a:solidFill>
              </a:rPr>
              <a:t>24</a:t>
            </a:r>
            <a:r>
              <a:rPr lang="ru-RU" sz="1400" dirty="0" smtClean="0"/>
              <a:t> сертификационных детали</a:t>
            </a:r>
            <a:endParaRPr lang="ru-RU" sz="1400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36D21-C6E4-45D0-BB61-11DB0FDB46AD}" type="slidenum">
              <a:rPr lang="ru-RU"/>
              <a:pPr>
                <a:defRPr/>
              </a:pPr>
              <a:t>11</a:t>
            </a:fld>
            <a:endParaRPr lang="ru-RU" dirty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785938" y="442913"/>
            <a:ext cx="6786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dirty="0"/>
              <a:t>Экран нормативной </a:t>
            </a:r>
            <a:r>
              <a:rPr lang="ru-RU" sz="1600" dirty="0" smtClean="0"/>
              <a:t>базы</a:t>
            </a:r>
            <a:endParaRPr lang="ru-RU" sz="1600" dirty="0"/>
          </a:p>
        </p:txBody>
      </p:sp>
      <p:sp>
        <p:nvSpPr>
          <p:cNvPr id="14341" name="Rectangle 5"/>
          <p:cNvSpPr txBox="1">
            <a:spLocks noChangeArrowheads="1"/>
          </p:cNvSpPr>
          <p:nvPr/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fld id="{CFA073BB-70A3-4762-BE31-92A4FA017AEB}" type="slidenum">
              <a:rPr lang="ru-RU">
                <a:solidFill>
                  <a:srgbClr val="2A5CAC"/>
                </a:solidFill>
              </a:rPr>
              <a:pPr algn="ctr" eaLnBrk="1" hangingPunct="1"/>
              <a:t>11</a:t>
            </a:fld>
            <a:endParaRPr lang="ru-RU">
              <a:solidFill>
                <a:srgbClr val="2A5CAC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26961" y="764704"/>
          <a:ext cx="9454410" cy="6107365"/>
        </p:xfrm>
        <a:graphic>
          <a:graphicData uri="http://schemas.openxmlformats.org/drawingml/2006/table">
            <a:tbl>
              <a:tblPr/>
              <a:tblGrid>
                <a:gridCol w="186698"/>
                <a:gridCol w="709302"/>
                <a:gridCol w="638372"/>
                <a:gridCol w="624168"/>
                <a:gridCol w="56122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  <a:gridCol w="518050"/>
              </a:tblGrid>
              <a:tr h="112358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№ группы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Наименование группы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модель</a:t>
                      </a:r>
                      <a:b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</a:br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детали - представителя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Количество деталей в группе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Наименование деталей – представителей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Количество деталей внедренных </a:t>
                      </a:r>
                      <a:r>
                        <a:rPr lang="ru-RU" sz="5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Солвер</a:t>
                      </a:r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/>
                      </a:r>
                      <a:b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</a:br>
                      <a:endParaRPr lang="ru-RU" sz="5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Количество деталей внедренных совместной проектной группой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Наименование деталей в группе для сертификации персонала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Модель</a:t>
                      </a:r>
                      <a:b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</a:br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оборудования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ru-RU" sz="400" b="1" i="0" u="none" strike="noStrike">
                          <a:effectLst/>
                          <a:latin typeface="Arial"/>
                        </a:rPr>
                        <a:t>Значения характеристик критерия «сроки»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1882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1. Технологическая подготовка производства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2. Производство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661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3-D модели конструкции, час.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технологического процесса,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оснастки,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специального режущего инструмента,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управляющей программы,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Разработка норм расхода режущего инструмента, час.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Отладка управляющей программы,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Настройка станка на изготовление партии деталей, час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Изготовление детали, мин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  <a:tr h="970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5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 CYR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  <a:tr h="14644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Детали типа "Вал"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ru-RU" sz="5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Вал 6424-01         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Шабанов Е.[2]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Партолин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И.Я.[16]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Кобзев А.А.[24]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Зинченко Р.В.[10]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Зинченко Р.В.[4]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Зинченко Р.В.[24]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Зинченко Р.В.[12]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Зинченко Р.В.[164]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2928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Вал </a:t>
                      </a:r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VI-00-02</a:t>
                      </a:r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И.В.[6]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[16]  Глацынов Д.В. 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[16]  Глацынов Д.В. 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Б.С.[294]       Глацынов Д.В.[294]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Вал 55C2 00 00 001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[6]  Глацынов Д.В. 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[10]  Глацынов Д.В. 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Б.С.[50]     Глацынов Д.В.[50]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 ОФ-12594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 И.Я.[7]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Р.В.[12]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Р.В.[294]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 ЛР.21556.000.01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[16]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[16]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[256]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 ОФ-14526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И.В.[9]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[108]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 ОФ-13513.06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830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 И.Я.[7]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П.С.[11]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П.С.[4.5]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П.С.[217]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Вал ОФ-12594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830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Н.Н.[4,5]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Ф.А.[201]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"Среднегабаритные детали типа "Заглушка", "Втулка"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Заглушка 927.45.014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 И.Я.[8]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И.Н.[57,5]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Крышка прижимная 8ГР-8Т01.00.013Б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Онищенко В.И. [2]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Онищенко В.И. [2]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Онищенко В.И. [6]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Онищенко В.И. [6]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Шевляков А.А. [8] Байтуминов Б.В. 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Шевляков А.А. [16] Байтуминов Б.В. 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Шевляков А.А. [32] Байтуминов Б.В.[32]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Гайка рабочего колеса 8ГР-8Т01.00.006И1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ROMI C 510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(6)  Глацынов Д.В. 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(12)  Глацынов Д.В. (11)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Б.С.[16]     Глацынов Д.В.[16]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Втулка направляющая ЛР 22953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[6]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[5]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Втулка верхняя ЛР 21556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Кадурина И.В.[2]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Говоров Б.С. [12]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Крышка 7САТ13Е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G-03.00.03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830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Ю.И.[9]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Ю.И.[6]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Ю.И.[7.5]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Козьмина Ю.И.[3]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Петрачков Ф.А.[137]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Детали типа "Кран"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Корпус крана РД-36А.01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ROMI C 830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П.С.[1]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П.С.[37]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378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44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"Среднегабаритные детали типа "Водило"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Водило ЛР. 18014.010.04.А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SC-450MY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 И.Я.[20]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 И.Я.[6]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П.С.[3]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П.С.[7]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Давыдов.П.С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[6]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Давыдов.П.С. [260 ]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Шпиндель ЛР. 18014.010.36Б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SC-450MY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И.Я.[22]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И.Я.[6]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 [420]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Втулка </a:t>
                      </a:r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вращателя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L550.006-D38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SC-450MY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(4,5)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(16)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Журба А.В. 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Журба А.В. 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Журба А.В. [75]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"Среднегабаритные детали типа "Статор"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Статор. ЛР.18014.010.30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SC-300MY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Е.[8]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И.Я.[24]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П.С.[480 ]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81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4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"Среднегабаритные детали типа "Пуансон"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ru-RU" sz="5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Пуансон ШР-01.1266.08 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ru-RU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SC-450MY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Партолин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И.Я.[10]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А.А.[24]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Р.В.[8]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П.С.[1]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 П.С.[95]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Первичный вал_</a:t>
                      </a:r>
                      <a:r>
                        <a:rPr lang="en-US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L550.057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SC-300MY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(4,5)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(6,5)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(7)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(2,5)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Большаков Д.П.   [5]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Большаков Д.П.   [3]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Большаков Д.П.   [55]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5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ПГ-104.03.03.01 И4 Корпус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SC-300MY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(5,5)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(2)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 С.Е.[5]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 С.Е.[3]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С.Е.  [105 ]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500" b="0" i="0" u="none" strike="noStrike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Долото ЛР.18111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Nakamura SC-300MY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(2,5)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Боог Н.Н. (5)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(1)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Вагин А.С.[6]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Вагин А.С.[2]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Вагин А.С.[50]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14644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Детали типа "Барабан"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Барабан ШВ-710.06.001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Р.В.[14]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Кобзев А.А.[16]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Р.В.[3]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Р.В.[2]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</a:t>
                      </a:r>
                      <a:r>
                        <a:rPr lang="ru-RU" sz="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П.С.</a:t>
                      </a:r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 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</a:t>
                      </a:r>
                      <a:r>
                        <a:rPr lang="ru-RU" sz="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П.С.</a:t>
                      </a:r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 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Давыдов</a:t>
                      </a:r>
                      <a:r>
                        <a:rPr lang="ru-RU" sz="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П.С.</a:t>
                      </a:r>
                      <a:r>
                        <a:rPr lang="ru-RU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[ </a:t>
                      </a:r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2196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Крышка сквозная ШВА-18000-00.00.015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Н.Н.[6,5]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Русанов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С.А. [ 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Русанов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С.А. [ 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Русанов С.А. [ 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832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Фланец ШВА 18000-01.00.002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[3,5]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Боог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Н.Н. 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С.Е.[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С.Е.[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Таскаев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С.Е.[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Детали типа "Диски"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ОФ14622.03 Корпус сальника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Шабанов Е.[2]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Зинченко Р.В.[6]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И.Н.[4]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И.Н.[7]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Шипилов И.Н.[90]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CDDC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ОФ-14691 Шкив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А.Г.[2,5]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А.Г.[5,5]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А.Г.[3,5]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А.Г.[2,5]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Шалухин В.А. [11 ]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Шалухин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В.А. [3]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Шалухин</a:t>
                      </a:r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В.А. [220]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464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МЗ-7.001 Полумуфта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YOU JI 1000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А.Г.[4,5]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А.Г.[3,5]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Калач А.Г.[2]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Гончаров М.А.[9 ]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Гончаров М.А.[3 ]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500" b="0" i="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Гончаров М.А.[160]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4343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700213"/>
            <a:ext cx="4603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51075"/>
            <a:ext cx="35877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345" name="Picture 157" descr="D:\Мои проекты\ПВ-11-02 Казцинкмаш_NT_YUO_JI\ПВ-11-02_c_сервера\ПВ-11-02_(бывш_ПВ-11-09)\2_ММ\Detali\of-13513_06_v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636838"/>
            <a:ext cx="3794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371850"/>
            <a:ext cx="312737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366" descr="D:\Мои проекты\ПВ-11-02 Казцинкмаш_NT_YUO_JI\ПВ-11-02_c_сервера\2_ММ\Детали_Nakamura\lr_180_14_010_04_a_vodilo_0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4529138"/>
            <a:ext cx="3905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69" descr="D:\Мои проекты\ПВ-11-02 Казцинкмаш_NT_YUO_JI\ПВ-11-02_c_сервера\2_ММ\Детали_Nakamura\rd_36_01_kran_0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127500"/>
            <a:ext cx="43021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44" descr="Барабан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6029325"/>
            <a:ext cx="31273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45" descr="Крышка сквозна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6505575"/>
            <a:ext cx="328612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368" descr="D:\Мои проекты\ПВ-11-02 Казцинкмаш_NT_YUO_JI\ПВ-11-02_c_сервера\2_ММ\Детали_Nakamura\lr_18014_010_30_stator_00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4965700"/>
            <a:ext cx="4064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370" descr="D:\Мои проекты\ПВ-11-02 Казцинкмаш_NT_YUO_JI\ПВ-11-02_c_сервера\2_ММ\Детали_Nakamura\shr_01_1266_08_puanson_00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5434013"/>
            <a:ext cx="3905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54"/>
          <p:cNvSpPr>
            <a:spLocks noChangeArrowheads="1"/>
          </p:cNvSpPr>
          <p:nvPr/>
        </p:nvSpPr>
        <p:spPr bwMode="auto">
          <a:xfrm>
            <a:off x="1858963" y="66110"/>
            <a:ext cx="7702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Подготовка и сертификация специалистов.  Экран нормативной </a:t>
            </a:r>
            <a:r>
              <a:rPr lang="ru-RU" sz="1600" dirty="0" smtClean="0">
                <a:solidFill>
                  <a:schemeClr val="bg1"/>
                </a:solidFill>
              </a:rPr>
              <a:t>базы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8" name="Picture 13" descr="Логотип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13288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pPr>
              <a:defRPr/>
            </a:pPr>
            <a:fld id="{5840C43D-8C29-4F70-9294-A1BEAF46EC38}" type="slidenum">
              <a:rPr lang="ru-RU"/>
              <a:pPr>
                <a:defRPr/>
              </a:pPr>
              <a:t>12</a:t>
            </a:fld>
            <a:endParaRPr lang="ru-RU"/>
          </a:p>
        </p:txBody>
      </p:sp>
      <p:sp>
        <p:nvSpPr>
          <p:cNvPr id="111618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B008F5C-37C9-4164-9731-5405774DF4E8}" type="slidenum">
              <a:rPr lang="ru-RU" sz="1000">
                <a:solidFill>
                  <a:srgbClr val="2A5CAC"/>
                </a:solidFill>
              </a:rPr>
              <a:pPr eaLnBrk="1" hangingPunct="1"/>
              <a:t>12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111619" name="Rectangle 4"/>
          <p:cNvSpPr>
            <a:spLocks noChangeArrowheads="1"/>
          </p:cNvSpPr>
          <p:nvPr/>
        </p:nvSpPr>
        <p:spPr bwMode="auto">
          <a:xfrm>
            <a:off x="1870075" y="68263"/>
            <a:ext cx="7115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800" dirty="0" smtClean="0">
                <a:solidFill>
                  <a:schemeClr val="bg1"/>
                </a:solidFill>
              </a:rPr>
              <a:t>Выводы по Этапу </a:t>
            </a:r>
            <a:r>
              <a:rPr lang="en-US" sz="1800" dirty="0" smtClean="0">
                <a:solidFill>
                  <a:schemeClr val="bg1"/>
                </a:solidFill>
              </a:rPr>
              <a:t>I</a:t>
            </a:r>
            <a:r>
              <a:rPr lang="ru-RU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smtClean="0">
                <a:solidFill>
                  <a:schemeClr val="bg1"/>
                </a:solidFill>
              </a:rPr>
              <a:t>II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11620" name="Rectangle 5"/>
          <p:cNvSpPr>
            <a:spLocks noChangeArrowheads="1"/>
          </p:cNvSpPr>
          <p:nvPr/>
        </p:nvSpPr>
        <p:spPr bwMode="auto">
          <a:xfrm>
            <a:off x="0" y="501391"/>
            <a:ext cx="9777413" cy="611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/>
          <a:p>
            <a:pPr marL="366713" indent="-153988" algn="just">
              <a:lnSpc>
                <a:spcPct val="130000"/>
              </a:lnSpc>
            </a:pPr>
            <a:r>
              <a:rPr lang="ru-RU" sz="1200" b="0" dirty="0">
                <a:solidFill>
                  <a:schemeClr val="accent2"/>
                </a:solidFill>
              </a:rPr>
              <a:t>    </a:t>
            </a:r>
            <a:r>
              <a:rPr lang="ru-RU" sz="1400" dirty="0">
                <a:solidFill>
                  <a:schemeClr val="accent2"/>
                </a:solidFill>
              </a:rPr>
              <a:t>На основе новых технологий, базирующихся на программном обеспечении</a:t>
            </a:r>
            <a:r>
              <a:rPr lang="en-US" sz="1400" dirty="0">
                <a:solidFill>
                  <a:schemeClr val="accent2"/>
                </a:solidFill>
              </a:rPr>
              <a:t> Pro/ENGINEER</a:t>
            </a:r>
            <a:r>
              <a:rPr lang="ru-RU" sz="1400" dirty="0">
                <a:solidFill>
                  <a:schemeClr val="accent2"/>
                </a:solidFill>
              </a:rPr>
              <a:t> и </a:t>
            </a:r>
            <a:r>
              <a:rPr lang="en-US" sz="1400" dirty="0">
                <a:solidFill>
                  <a:schemeClr val="accent2"/>
                </a:solidFill>
              </a:rPr>
              <a:t>PartMaker,</a:t>
            </a:r>
            <a:r>
              <a:rPr lang="ru-RU" sz="1400" dirty="0">
                <a:solidFill>
                  <a:schemeClr val="accent2"/>
                </a:solidFill>
              </a:rPr>
              <a:t> технологическом оборудовании с ЧПУ и высокопроизводительном инструменте на предприятии создан действующий прототип системы автоматизированной подготовки производства и производства, обеспечивающий решение следующих задач:</a:t>
            </a:r>
          </a:p>
          <a:p>
            <a:pPr marL="366713" indent="-153988" algn="l">
              <a:lnSpc>
                <a:spcPct val="130000"/>
              </a:lnSpc>
            </a:pPr>
            <a:endParaRPr lang="ru-RU" sz="1400" dirty="0">
              <a:solidFill>
                <a:schemeClr val="accent2"/>
              </a:solidFill>
            </a:endParaRPr>
          </a:p>
          <a:p>
            <a:pPr marL="366713" indent="-153988" algn="just">
              <a:lnSpc>
                <a:spcPct val="130000"/>
              </a:lnSpc>
              <a:buFontTx/>
              <a:buAutoNum type="arabicPeriod"/>
            </a:pPr>
            <a:r>
              <a:rPr lang="ru-RU" sz="1200" u="sng" dirty="0">
                <a:solidFill>
                  <a:schemeClr val="accent2"/>
                </a:solidFill>
              </a:rPr>
              <a:t>Повышение качества изделий за счет:</a:t>
            </a:r>
            <a:endParaRPr lang="en-US" sz="1200" u="sng" dirty="0">
              <a:solidFill>
                <a:schemeClr val="accent2"/>
              </a:solidFill>
            </a:endParaRP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повышения точности обработки поверхностей деталей до </a:t>
            </a:r>
            <a:r>
              <a:rPr lang="ru-RU" sz="1300" dirty="0">
                <a:solidFill>
                  <a:srgbClr val="FF0000"/>
                </a:solidFill>
              </a:rPr>
              <a:t>0,01</a:t>
            </a:r>
            <a:r>
              <a:rPr lang="ru-RU" sz="1200" b="0" dirty="0">
                <a:solidFill>
                  <a:schemeClr val="accent2"/>
                </a:solidFill>
              </a:rPr>
              <a:t> мм;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достигнутой устойчивой повторяемости</a:t>
            </a:r>
            <a:r>
              <a:rPr lang="ru-RU" sz="1100" b="0" dirty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выполняемых на предлагаемом оборудовании размеров, формы и технологических требований чертежа, что сокращает затраты на проведение контрольных операций;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концентрации операций на одном станке, которая обеспечивает высокую стабильность и качество взаимного расположения поверхностей и конструктивных элементов деталей.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endParaRPr lang="ru-RU" sz="1200" dirty="0">
              <a:solidFill>
                <a:schemeClr val="accent2"/>
              </a:solidFill>
            </a:endParaRPr>
          </a:p>
          <a:p>
            <a:pPr marL="366713" indent="-153988" algn="just">
              <a:lnSpc>
                <a:spcPct val="130000"/>
              </a:lnSpc>
            </a:pPr>
            <a:r>
              <a:rPr lang="ru-RU" sz="1200" dirty="0">
                <a:solidFill>
                  <a:schemeClr val="accent2"/>
                </a:solidFill>
              </a:rPr>
              <a:t>2.	</a:t>
            </a:r>
            <a:r>
              <a:rPr lang="ru-RU" sz="1200" u="sng" dirty="0">
                <a:solidFill>
                  <a:schemeClr val="accent2"/>
                </a:solidFill>
              </a:rPr>
              <a:t>Сокращение циклов изготовления деталей критичной номенклатуры за счет: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сокращения количества технологических операций (разметочных, слесарных, контрольных и т.п.) и, как следствие, времени межоперационного </a:t>
            </a:r>
            <a:r>
              <a:rPr lang="ru-RU" sz="1200" b="0" dirty="0" err="1">
                <a:solidFill>
                  <a:schemeClr val="accent2"/>
                </a:solidFill>
              </a:rPr>
              <a:t>пролёживания</a:t>
            </a:r>
            <a:r>
              <a:rPr lang="ru-RU" sz="1200" b="0" dirty="0">
                <a:solidFill>
                  <a:schemeClr val="accent2"/>
                </a:solidFill>
              </a:rPr>
              <a:t>; 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сокращения времени на обработку годовой программы деталей на </a:t>
            </a:r>
            <a:r>
              <a:rPr lang="en-US" sz="1400" dirty="0" smtClean="0">
                <a:solidFill>
                  <a:schemeClr val="hlink"/>
                </a:solidFill>
              </a:rPr>
              <a:t>170</a:t>
            </a:r>
            <a:r>
              <a:rPr lang="ru-RU" sz="1400" dirty="0" smtClean="0">
                <a:solidFill>
                  <a:schemeClr val="hlink"/>
                </a:solidFill>
              </a:rPr>
              <a:t> </a:t>
            </a:r>
            <a:r>
              <a:rPr lang="en-US" sz="1400" dirty="0" smtClean="0">
                <a:solidFill>
                  <a:schemeClr val="hlink"/>
                </a:solidFill>
              </a:rPr>
              <a:t>000</a:t>
            </a:r>
            <a:r>
              <a:rPr lang="ru-RU" sz="1200" b="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часов, что снижает сроки поставки деталей критичной номенклатуры управляющей компании АО «</a:t>
            </a:r>
            <a:r>
              <a:rPr lang="ru-RU" sz="1200" b="0" dirty="0" err="1">
                <a:solidFill>
                  <a:schemeClr val="accent2"/>
                </a:solidFill>
              </a:rPr>
              <a:t>Казцинк</a:t>
            </a:r>
            <a:r>
              <a:rPr lang="ru-RU" sz="1200" b="0" dirty="0">
                <a:solidFill>
                  <a:schemeClr val="accent2"/>
                </a:solidFill>
              </a:rPr>
              <a:t>» примерно в </a:t>
            </a:r>
            <a:r>
              <a:rPr lang="ru-RU" sz="1500" dirty="0">
                <a:solidFill>
                  <a:srgbClr val="FF0000"/>
                </a:solidFill>
              </a:rPr>
              <a:t>3</a:t>
            </a:r>
            <a:r>
              <a:rPr lang="ru-RU" sz="1200" b="0" dirty="0">
                <a:solidFill>
                  <a:schemeClr val="accent2"/>
                </a:solidFill>
              </a:rPr>
              <a:t> раза. </a:t>
            </a:r>
          </a:p>
          <a:p>
            <a:pPr marL="366713" indent="-153988" algn="just">
              <a:lnSpc>
                <a:spcPct val="130000"/>
              </a:lnSpc>
              <a:buFontTx/>
              <a:buChar char="•"/>
            </a:pPr>
            <a:r>
              <a:rPr lang="ru-RU" sz="1200" b="0" dirty="0">
                <a:solidFill>
                  <a:schemeClr val="accent2"/>
                </a:solidFill>
              </a:rPr>
              <a:t>подготовки инструмента вне станка и, как следствие, сокращения времени на межоперационную переналадку оборудования</a:t>
            </a:r>
            <a:r>
              <a:rPr lang="ru-RU" dirty="0"/>
              <a:t>.</a:t>
            </a:r>
            <a:endParaRPr lang="ru-RU" sz="1200" b="0" dirty="0">
              <a:solidFill>
                <a:schemeClr val="accent2"/>
              </a:solidFill>
            </a:endParaRPr>
          </a:p>
          <a:p>
            <a:pPr marL="366713" indent="-153988" algn="just">
              <a:lnSpc>
                <a:spcPct val="130000"/>
              </a:lnSpc>
            </a:pPr>
            <a:endParaRPr lang="ru-RU" sz="1200" dirty="0">
              <a:solidFill>
                <a:schemeClr val="accent2"/>
              </a:solidFill>
            </a:endParaRPr>
          </a:p>
          <a:p>
            <a:pPr marL="366713" indent="-153988" algn="just">
              <a:lnSpc>
                <a:spcPct val="130000"/>
              </a:lnSpc>
            </a:pPr>
            <a:r>
              <a:rPr lang="ru-RU" sz="1200" dirty="0">
                <a:solidFill>
                  <a:schemeClr val="accent2"/>
                </a:solidFill>
              </a:rPr>
              <a:t>3.	</a:t>
            </a:r>
            <a:r>
              <a:rPr lang="ru-RU" sz="1200" u="sng" dirty="0">
                <a:solidFill>
                  <a:schemeClr val="accent2"/>
                </a:solidFill>
              </a:rPr>
              <a:t>Сокращение затрат на производство за счет:</a:t>
            </a:r>
          </a:p>
          <a:p>
            <a:pPr marL="366713" indent="-153988" algn="just">
              <a:lnSpc>
                <a:spcPct val="130000"/>
              </a:lnSpc>
            </a:pPr>
            <a:r>
              <a:rPr lang="ru-RU" sz="1100" b="0" dirty="0">
                <a:solidFill>
                  <a:schemeClr val="accent2"/>
                </a:solidFill>
              </a:rPr>
              <a:t>•	</a:t>
            </a:r>
            <a:r>
              <a:rPr lang="ru-RU" sz="1200" b="0" dirty="0">
                <a:solidFill>
                  <a:schemeClr val="accent2"/>
                </a:solidFill>
              </a:rPr>
              <a:t>условного снижения зависимости предприятия от рынка труда на </a:t>
            </a:r>
            <a:r>
              <a:rPr lang="ru-RU" sz="1500" dirty="0">
                <a:solidFill>
                  <a:srgbClr val="FF0000"/>
                </a:solidFill>
              </a:rPr>
              <a:t> </a:t>
            </a:r>
            <a:r>
              <a:rPr lang="en-US" sz="1500" dirty="0" smtClean="0">
                <a:solidFill>
                  <a:srgbClr val="FF0000"/>
                </a:solidFill>
              </a:rPr>
              <a:t>150</a:t>
            </a:r>
            <a:r>
              <a:rPr lang="ru-RU" sz="1200" b="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человек</a:t>
            </a:r>
            <a:r>
              <a:rPr lang="ru-RU" sz="1100" b="0" dirty="0">
                <a:solidFill>
                  <a:schemeClr val="accent2"/>
                </a:solidFill>
              </a:rPr>
              <a:t>;</a:t>
            </a:r>
          </a:p>
          <a:p>
            <a:pPr marL="366713" indent="-153988" algn="just">
              <a:lnSpc>
                <a:spcPct val="130000"/>
              </a:lnSpc>
            </a:pPr>
            <a:r>
              <a:rPr lang="ru-RU" sz="1100" b="0" dirty="0">
                <a:solidFill>
                  <a:schemeClr val="accent2"/>
                </a:solidFill>
              </a:rPr>
              <a:t>•	</a:t>
            </a:r>
            <a:r>
              <a:rPr lang="ru-RU" sz="1200" b="0" dirty="0">
                <a:solidFill>
                  <a:schemeClr val="accent2"/>
                </a:solidFill>
              </a:rPr>
              <a:t>условного высвобождения оборудования в количестве </a:t>
            </a:r>
            <a:r>
              <a:rPr lang="en-US" sz="1500" dirty="0" smtClean="0">
                <a:solidFill>
                  <a:srgbClr val="FF0000"/>
                </a:solidFill>
              </a:rPr>
              <a:t>76</a:t>
            </a:r>
            <a:r>
              <a:rPr lang="ru-RU" sz="1200" b="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единиц;</a:t>
            </a:r>
          </a:p>
          <a:p>
            <a:pPr marL="366713" indent="-153988" algn="just">
              <a:lnSpc>
                <a:spcPct val="130000"/>
              </a:lnSpc>
            </a:pPr>
            <a:r>
              <a:rPr lang="ru-RU" sz="1200" dirty="0">
                <a:solidFill>
                  <a:schemeClr val="accent2"/>
                </a:solidFill>
              </a:rPr>
              <a:t>Окупаемость капитальных затрат в течение</a:t>
            </a:r>
            <a:r>
              <a:rPr lang="ru-RU" sz="1200" dirty="0">
                <a:solidFill>
                  <a:srgbClr val="2CAA44"/>
                </a:solidFill>
              </a:rPr>
              <a:t> </a:t>
            </a:r>
            <a:r>
              <a:rPr lang="ru-RU" sz="1500" dirty="0">
                <a:solidFill>
                  <a:srgbClr val="FF0000"/>
                </a:solidFill>
              </a:rPr>
              <a:t>3,5</a:t>
            </a:r>
            <a:r>
              <a:rPr lang="ru-RU" sz="1200" dirty="0">
                <a:solidFill>
                  <a:schemeClr val="accent2"/>
                </a:solidFill>
              </a:rPr>
              <a:t> года.</a:t>
            </a:r>
          </a:p>
        </p:txBody>
      </p:sp>
      <p:pic>
        <p:nvPicPr>
          <p:cNvPr id="6" name="Picture 13" descr="Логотип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39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5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16774EE-ED70-4E65-886C-038AD01BC4AF}" type="slidenum">
              <a:rPr lang="ru-RU" sz="1000" smtClean="0">
                <a:solidFill>
                  <a:srgbClr val="2A5CAC"/>
                </a:solidFill>
              </a:rPr>
              <a:pPr/>
              <a:t>2</a:t>
            </a:fld>
            <a:endParaRPr lang="ru-RU" sz="1000" smtClean="0">
              <a:solidFill>
                <a:srgbClr val="2A5CAC"/>
              </a:solidFill>
            </a:endParaRPr>
          </a:p>
        </p:txBody>
      </p:sp>
      <p:sp>
        <p:nvSpPr>
          <p:cNvPr id="151554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fld id="{F80F124E-44DF-4496-8B1B-6F27ABD8069A}" type="slidenum">
              <a:rPr lang="ru-RU" sz="1000">
                <a:solidFill>
                  <a:srgbClr val="2A5CAC"/>
                </a:solidFill>
              </a:rPr>
              <a:pPr algn="ctr"/>
              <a:t>2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151555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fld id="{AD63849A-E79E-4239-AD9B-98E4DF0815DA}" type="slidenum">
              <a:rPr lang="ru-RU" sz="1000">
                <a:solidFill>
                  <a:srgbClr val="2A5CAC"/>
                </a:solidFill>
              </a:rPr>
              <a:pPr algn="ctr"/>
              <a:t>2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151556" name="Rectangle 6"/>
          <p:cNvSpPr>
            <a:spLocks noChangeArrowheads="1"/>
          </p:cNvSpPr>
          <p:nvPr/>
        </p:nvSpPr>
        <p:spPr bwMode="auto">
          <a:xfrm>
            <a:off x="281557" y="548680"/>
            <a:ext cx="9351963" cy="237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200" u="sng" dirty="0">
                <a:solidFill>
                  <a:srgbClr val="FF0000"/>
                </a:solidFill>
              </a:rPr>
              <a:t>Цель </a:t>
            </a:r>
            <a:r>
              <a:rPr lang="ru-RU" sz="1200" u="sng" dirty="0" smtClean="0">
                <a:solidFill>
                  <a:srgbClr val="FF0000"/>
                </a:solidFill>
              </a:rPr>
              <a:t>проекта:</a:t>
            </a:r>
            <a:r>
              <a:rPr lang="ru-RU" sz="1200" b="0" dirty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создание </a:t>
            </a:r>
            <a:r>
              <a:rPr lang="ru-RU" sz="1200" b="0" dirty="0">
                <a:solidFill>
                  <a:schemeClr val="accent2"/>
                </a:solidFill>
              </a:rPr>
              <a:t>современного действующего производства запасных частей </a:t>
            </a:r>
            <a:r>
              <a:rPr lang="ru-RU" sz="1200" b="0" dirty="0">
                <a:solidFill>
                  <a:schemeClr val="accent2"/>
                </a:solidFill>
              </a:rPr>
              <a:t>для </a:t>
            </a:r>
            <a:r>
              <a:rPr lang="ru-RU" sz="1200" b="0" dirty="0" smtClean="0">
                <a:solidFill>
                  <a:schemeClr val="accent2"/>
                </a:solidFill>
              </a:rPr>
              <a:t>горно-шахтного </a:t>
            </a:r>
            <a:r>
              <a:rPr lang="ru-RU" sz="1200" b="0" dirty="0">
                <a:solidFill>
                  <a:schemeClr val="accent2"/>
                </a:solidFill>
              </a:rPr>
              <a:t>и горно-обогатительного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 </a:t>
            </a:r>
            <a:r>
              <a:rPr lang="ru-RU" sz="1200" b="0" dirty="0" smtClean="0">
                <a:solidFill>
                  <a:schemeClr val="accent2"/>
                </a:solidFill>
              </a:rPr>
              <a:t>максимально влияющие на выход конечного продукта (цветные металлы) с </a:t>
            </a:r>
            <a:r>
              <a:rPr lang="ru-RU" sz="1200" b="0" dirty="0">
                <a:solidFill>
                  <a:schemeClr val="accent2"/>
                </a:solidFill>
              </a:rPr>
              <a:t>созданием </a:t>
            </a:r>
            <a:r>
              <a:rPr lang="ru-RU" sz="1200" b="0" dirty="0">
                <a:solidFill>
                  <a:schemeClr val="accent2"/>
                </a:solidFill>
              </a:rPr>
              <a:t>системы автоматизированной сквозной подготовки производства и производства на основе внедрения программных </a:t>
            </a:r>
            <a:r>
              <a:rPr lang="ru-RU" sz="1200" b="0" dirty="0" smtClean="0">
                <a:solidFill>
                  <a:schemeClr val="accent2"/>
                </a:solidFill>
              </a:rPr>
              <a:t>комплексов и  </a:t>
            </a:r>
            <a:r>
              <a:rPr lang="ru-RU" sz="1200" b="0" dirty="0">
                <a:solidFill>
                  <a:schemeClr val="accent2"/>
                </a:solidFill>
              </a:rPr>
              <a:t>технологического </a:t>
            </a:r>
            <a:r>
              <a:rPr lang="ru-RU" sz="1200" b="0" dirty="0" smtClean="0">
                <a:solidFill>
                  <a:schemeClr val="accent2"/>
                </a:solidFill>
              </a:rPr>
              <a:t>оборудования на основе выбранных объектов проектирования.</a:t>
            </a:r>
            <a:endParaRPr lang="ru-RU" sz="1200" b="0" dirty="0">
              <a:solidFill>
                <a:schemeClr val="accent2"/>
              </a:solidFill>
            </a:endParaRPr>
          </a:p>
          <a:p>
            <a:pPr algn="just">
              <a:lnSpc>
                <a:spcPts val="1800"/>
              </a:lnSpc>
            </a:pPr>
            <a:r>
              <a:rPr lang="ru-RU" sz="1200" u="sng" dirty="0" smtClean="0">
                <a:solidFill>
                  <a:srgbClr val="FF0000"/>
                </a:solidFill>
              </a:rPr>
              <a:t>Задачи проекта</a:t>
            </a:r>
            <a:r>
              <a:rPr lang="ru-RU" sz="1200" u="sng" dirty="0">
                <a:solidFill>
                  <a:srgbClr val="FF0000"/>
                </a:solidFill>
              </a:rPr>
              <a:t>:</a:t>
            </a:r>
            <a:endParaRPr lang="ru-RU" sz="1200" b="0" dirty="0" smtClean="0">
              <a:solidFill>
                <a:schemeClr val="accent2"/>
              </a:solidFill>
            </a:endParaRPr>
          </a:p>
          <a:p>
            <a:pPr marL="342900" indent="-34290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Существенное </a:t>
            </a:r>
            <a:r>
              <a:rPr lang="ru-RU" sz="1200" b="0" dirty="0">
                <a:solidFill>
                  <a:schemeClr val="accent2"/>
                </a:solidFill>
              </a:rPr>
              <a:t>сокращение производственных циклов изготовления деталей–запасных частей для скорейшего восстановления работоспособности </a:t>
            </a:r>
            <a:r>
              <a:rPr lang="ru-RU" sz="1200" b="0" dirty="0" smtClean="0">
                <a:solidFill>
                  <a:schemeClr val="accent2"/>
                </a:solidFill>
              </a:rPr>
              <a:t>горнодобывающего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оборудования.</a:t>
            </a:r>
          </a:p>
          <a:p>
            <a:pPr marL="342900" indent="-34290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Повышение качества изготовления запасных частей для сокращения межремонтных периодов работы горнодобывающего</a:t>
            </a:r>
            <a:r>
              <a:rPr lang="ru-RU" sz="1200" b="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оборудования.</a:t>
            </a:r>
          </a:p>
          <a:p>
            <a:pPr marL="342900" indent="-34290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Снижение стоимости запасных частей для ремонта горнодобывающего</a:t>
            </a:r>
            <a:r>
              <a:rPr lang="ru-RU" sz="1200" b="0" dirty="0" smtClean="0">
                <a:solidFill>
                  <a:schemeClr val="accent2"/>
                </a:solidFill>
              </a:rPr>
              <a:t> оборудования.</a:t>
            </a:r>
          </a:p>
        </p:txBody>
      </p:sp>
      <p:sp>
        <p:nvSpPr>
          <p:cNvPr id="151558" name="Text Box 2"/>
          <p:cNvSpPr txBox="1">
            <a:spLocks noChangeArrowheads="1"/>
          </p:cNvSpPr>
          <p:nvPr/>
        </p:nvSpPr>
        <p:spPr bwMode="auto">
          <a:xfrm>
            <a:off x="1787525" y="44450"/>
            <a:ext cx="7918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Цель и задачи Проекта </a:t>
            </a:r>
            <a:r>
              <a:rPr lang="ru-RU" sz="1600" dirty="0">
                <a:solidFill>
                  <a:schemeClr val="bg1"/>
                </a:solidFill>
              </a:rPr>
              <a:t>внедрения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2255" y="2944123"/>
            <a:ext cx="9351963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200" b="0" dirty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      Предпосылками для реализации этапов технического перевооружения предприятия послужил </a:t>
            </a:r>
            <a:r>
              <a:rPr lang="ru-RU" sz="1200" b="0" dirty="0">
                <a:solidFill>
                  <a:schemeClr val="accent2"/>
                </a:solidFill>
              </a:rPr>
              <a:t>ранее </a:t>
            </a:r>
            <a:r>
              <a:rPr lang="ru-RU" sz="1200" b="0" dirty="0" smtClean="0">
                <a:solidFill>
                  <a:schemeClr val="accent2"/>
                </a:solidFill>
              </a:rPr>
              <a:t>выполненный экспериментальный проект. В рамках реализации экспериментального проекта были решены следующие основные задачи:</a:t>
            </a:r>
          </a:p>
          <a:p>
            <a:pPr algn="just">
              <a:lnSpc>
                <a:spcPts val="1800"/>
              </a:lnSpc>
            </a:pPr>
            <a:endParaRPr lang="ru-RU" sz="1200" b="0" dirty="0" smtClean="0">
              <a:solidFill>
                <a:schemeClr val="accent2"/>
              </a:solidFill>
            </a:endParaRPr>
          </a:p>
          <a:p>
            <a:pPr marL="171450" indent="-17145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  выполнен анализ номенклатуры запасных частей изготавливаемые на собственных производствах </a:t>
            </a:r>
            <a:r>
              <a:rPr lang="ru-RU" sz="1200" b="0" dirty="0">
                <a:solidFill>
                  <a:schemeClr val="accent2"/>
                </a:solidFill>
              </a:rPr>
              <a:t>АО «</a:t>
            </a:r>
            <a:r>
              <a:rPr lang="ru-RU" sz="1200" b="0" dirty="0" err="1">
                <a:solidFill>
                  <a:schemeClr val="accent2"/>
                </a:solidFill>
              </a:rPr>
              <a:t>Казцинк</a:t>
            </a:r>
            <a:r>
              <a:rPr lang="ru-RU" sz="1200" b="0" dirty="0">
                <a:solidFill>
                  <a:schemeClr val="accent2"/>
                </a:solidFill>
              </a:rPr>
              <a:t>» и      закупаемые по импорту;</a:t>
            </a:r>
          </a:p>
          <a:p>
            <a:pPr marL="171450" indent="-17145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   разработаны критерии </a:t>
            </a:r>
            <a:r>
              <a:rPr lang="ru-RU" sz="1200" b="0" dirty="0">
                <a:solidFill>
                  <a:schemeClr val="accent2"/>
                </a:solidFill>
              </a:rPr>
              <a:t>оценки приоритетности запасных частей </a:t>
            </a:r>
            <a:r>
              <a:rPr lang="ru-RU" sz="1200" b="0" dirty="0">
                <a:solidFill>
                  <a:schemeClr val="accent2"/>
                </a:solidFill>
              </a:rPr>
              <a:t>для </a:t>
            </a:r>
            <a:r>
              <a:rPr lang="ru-RU" sz="1200" b="0" dirty="0">
                <a:solidFill>
                  <a:schemeClr val="accent2"/>
                </a:solidFill>
              </a:rPr>
              <a:t>выбора номенклатуры </a:t>
            </a:r>
            <a:r>
              <a:rPr lang="ru-RU" sz="1200" b="0" dirty="0">
                <a:solidFill>
                  <a:schemeClr val="accent2"/>
                </a:solidFill>
              </a:rPr>
              <a:t>их </a:t>
            </a:r>
            <a:r>
              <a:rPr lang="ru-RU" sz="1200" b="0" dirty="0">
                <a:solidFill>
                  <a:schemeClr val="accent2"/>
                </a:solidFill>
              </a:rPr>
              <a:t>производства на ТОО «</a:t>
            </a:r>
            <a:r>
              <a:rPr lang="ru-RU" sz="1200" b="0" dirty="0">
                <a:solidFill>
                  <a:schemeClr val="accent2"/>
                </a:solidFill>
              </a:rPr>
              <a:t>Казцинкмаш» </a:t>
            </a:r>
            <a:r>
              <a:rPr lang="ru-RU" sz="1200" b="0" dirty="0">
                <a:solidFill>
                  <a:schemeClr val="accent2"/>
                </a:solidFill>
              </a:rPr>
              <a:t>по новым </a:t>
            </a:r>
            <a:r>
              <a:rPr lang="ru-RU" sz="1200" b="0" dirty="0">
                <a:solidFill>
                  <a:schemeClr val="accent2"/>
                </a:solidFill>
              </a:rPr>
              <a:t>технологиям;</a:t>
            </a:r>
          </a:p>
          <a:p>
            <a:pPr marL="171450" indent="-171450" algn="just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 </a:t>
            </a:r>
            <a:r>
              <a:rPr lang="ru-RU" sz="1200" b="0" dirty="0">
                <a:solidFill>
                  <a:schemeClr val="accent2"/>
                </a:solidFill>
              </a:rPr>
              <a:t> выбрана номенклатура запасных частей </a:t>
            </a:r>
            <a:r>
              <a:rPr lang="ru-RU" sz="1200" b="0" dirty="0" smtClean="0">
                <a:solidFill>
                  <a:schemeClr val="accent2"/>
                </a:solidFill>
              </a:rPr>
              <a:t>для </a:t>
            </a:r>
            <a:r>
              <a:rPr lang="ru-RU" sz="1200" b="0" dirty="0">
                <a:solidFill>
                  <a:schemeClr val="accent2"/>
                </a:solidFill>
              </a:rPr>
              <a:t>производства на </a:t>
            </a:r>
            <a:r>
              <a:rPr lang="ru-RU" sz="1200" b="0" dirty="0">
                <a:solidFill>
                  <a:schemeClr val="accent2"/>
                </a:solidFill>
              </a:rPr>
              <a:t>ТОО «Казцинкмаш</a:t>
            </a:r>
            <a:r>
              <a:rPr lang="ru-RU" sz="1200" b="0" dirty="0">
                <a:solidFill>
                  <a:schemeClr val="accent2"/>
                </a:solidFill>
              </a:rPr>
              <a:t>» с изменением структуры собственного производства и закупки по импорту;</a:t>
            </a: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  выбрано технологическое оборудование и для изготовления запасных частей </a:t>
            </a:r>
            <a:r>
              <a:rPr lang="ru-RU" sz="1200" b="0" dirty="0">
                <a:solidFill>
                  <a:schemeClr val="accent2"/>
                </a:solidFill>
              </a:rPr>
              <a:t>на ТОО «Казцинкмаш</a:t>
            </a:r>
            <a:r>
              <a:rPr lang="ru-RU" sz="1200" b="0" dirty="0" smtClean="0">
                <a:solidFill>
                  <a:schemeClr val="accent2"/>
                </a:solidFill>
              </a:rPr>
              <a:t>»;</a:t>
            </a: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  сформирован объем инвестиций необходимый для реализации программы технического перевооружения </a:t>
            </a:r>
            <a:r>
              <a:rPr lang="ru-RU" sz="1200" b="0" dirty="0">
                <a:solidFill>
                  <a:schemeClr val="accent2"/>
                </a:solidFill>
              </a:rPr>
              <a:t>ТОО «Казцинкмаш»;</a:t>
            </a:r>
            <a:endParaRPr lang="ru-RU" sz="1200" b="0" dirty="0" smtClean="0">
              <a:solidFill>
                <a:schemeClr val="accent2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  определены </a:t>
            </a:r>
            <a:r>
              <a:rPr lang="ru-RU" sz="1200" b="0" dirty="0">
                <a:solidFill>
                  <a:schemeClr val="accent2"/>
                </a:solidFill>
              </a:rPr>
              <a:t>этапы реализации проекта внедрения с выходом на </a:t>
            </a:r>
            <a:r>
              <a:rPr lang="ru-RU" sz="1200" b="0" dirty="0" smtClean="0">
                <a:solidFill>
                  <a:schemeClr val="accent2"/>
                </a:solidFill>
              </a:rPr>
              <a:t>заданные проектные </a:t>
            </a:r>
            <a:r>
              <a:rPr lang="ru-RU" sz="1200" b="0" dirty="0">
                <a:solidFill>
                  <a:schemeClr val="accent2"/>
                </a:solidFill>
              </a:rPr>
              <a:t>мощности;</a:t>
            </a:r>
            <a:endParaRPr lang="ru-RU" sz="1200" b="0" dirty="0" smtClean="0">
              <a:solidFill>
                <a:schemeClr val="accent2"/>
              </a:solidFill>
            </a:endParaRPr>
          </a:p>
        </p:txBody>
      </p:sp>
      <p:pic>
        <p:nvPicPr>
          <p:cNvPr id="11" name="Picture 13" descr="Логотип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2436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Блок-схема: узел 55"/>
          <p:cNvSpPr/>
          <p:nvPr/>
        </p:nvSpPr>
        <p:spPr bwMode="auto">
          <a:xfrm>
            <a:off x="1064568" y="2666785"/>
            <a:ext cx="716409" cy="308051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ru-RU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2009-2010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Блок-схема: узел 59"/>
          <p:cNvSpPr/>
          <p:nvPr/>
        </p:nvSpPr>
        <p:spPr bwMode="auto">
          <a:xfrm>
            <a:off x="992560" y="518700"/>
            <a:ext cx="716409" cy="308051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ru-RU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Блок-схема: узел 57"/>
          <p:cNvSpPr/>
          <p:nvPr/>
        </p:nvSpPr>
        <p:spPr bwMode="auto">
          <a:xfrm>
            <a:off x="992560" y="1307505"/>
            <a:ext cx="716409" cy="308051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ru-RU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с одним вырезанным углом 3"/>
          <p:cNvSpPr/>
          <p:nvPr/>
        </p:nvSpPr>
        <p:spPr bwMode="auto">
          <a:xfrm flipH="1">
            <a:off x="1496614" y="628303"/>
            <a:ext cx="5008762" cy="419100"/>
          </a:xfrm>
          <a:prstGeom prst="snip1Rect">
            <a:avLst>
              <a:gd name="adj" fmla="val 37653"/>
            </a:avLst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dirty="0" smtClean="0">
                <a:solidFill>
                  <a:srgbClr val="000000"/>
                </a:solidFill>
              </a:rPr>
              <a:t>ЭП-07-84</a:t>
            </a:r>
            <a:endParaRPr lang="ru-RU" sz="1100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ru-RU" sz="1100" dirty="0">
                <a:solidFill>
                  <a:srgbClr val="000000"/>
                </a:solidFill>
              </a:rPr>
              <a:t>Экспериментальный проект </a:t>
            </a:r>
          </a:p>
        </p:txBody>
      </p:sp>
      <p:sp>
        <p:nvSpPr>
          <p:cNvPr id="50" name="Прямоугольник с одним вырезанным углом 49"/>
          <p:cNvSpPr/>
          <p:nvPr/>
        </p:nvSpPr>
        <p:spPr bwMode="auto">
          <a:xfrm flipH="1">
            <a:off x="1496614" y="1327524"/>
            <a:ext cx="4997647" cy="962749"/>
          </a:xfrm>
          <a:prstGeom prst="snip1Rect">
            <a:avLst>
              <a:gd name="adj" fmla="val 3765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050" dirty="0">
                <a:solidFill>
                  <a:schemeClr val="tx1"/>
                </a:solidFill>
              </a:rPr>
              <a:t>Внедрение комплекса технологического оборудования:</a:t>
            </a:r>
          </a:p>
          <a:p>
            <a:pPr>
              <a:lnSpc>
                <a:spcPct val="150000"/>
              </a:lnSpc>
            </a:pPr>
            <a:r>
              <a:rPr lang="ru-RU" sz="1050" b="0" dirty="0" smtClean="0">
                <a:solidFill>
                  <a:schemeClr val="tx1"/>
                </a:solidFill>
              </a:rPr>
              <a:t>ПВ-07-22: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Токарный станок </a:t>
            </a:r>
            <a:r>
              <a:rPr lang="ru-RU" sz="1050" b="0" dirty="0">
                <a:solidFill>
                  <a:schemeClr val="tx1"/>
                </a:solidFill>
              </a:rPr>
              <a:t>ROMI </a:t>
            </a:r>
            <a:r>
              <a:rPr lang="ru-RU" sz="1050" b="0" dirty="0">
                <a:solidFill>
                  <a:schemeClr val="tx1"/>
                </a:solidFill>
              </a:rPr>
              <a:t>G50M;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Токарный станок </a:t>
            </a:r>
            <a:r>
              <a:rPr lang="ru-RU" sz="1050" b="0" dirty="0">
                <a:solidFill>
                  <a:schemeClr val="tx1"/>
                </a:solidFill>
              </a:rPr>
              <a:t>ROMI </a:t>
            </a:r>
            <a:r>
              <a:rPr lang="ru-RU" sz="1050" b="0" dirty="0">
                <a:solidFill>
                  <a:schemeClr val="tx1"/>
                </a:solidFill>
              </a:rPr>
              <a:t>G50M НТ;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Токарный станок </a:t>
            </a:r>
            <a:r>
              <a:rPr lang="ru-RU" sz="1050" b="0" dirty="0">
                <a:solidFill>
                  <a:schemeClr val="tx1"/>
                </a:solidFill>
              </a:rPr>
              <a:t>Nakamura </a:t>
            </a:r>
            <a:r>
              <a:rPr lang="ru-RU" sz="1050" b="0" dirty="0">
                <a:solidFill>
                  <a:schemeClr val="tx1"/>
                </a:solidFill>
              </a:rPr>
              <a:t>Tome </a:t>
            </a:r>
            <a:r>
              <a:rPr lang="ru-RU" sz="1050" b="0" dirty="0">
                <a:solidFill>
                  <a:schemeClr val="tx1"/>
                </a:solidFill>
              </a:rPr>
              <a:t>SC-300L</a:t>
            </a:r>
            <a:endParaRPr lang="ru-RU" sz="1050" b="0" dirty="0">
              <a:solidFill>
                <a:schemeClr val="tx1"/>
              </a:solidFill>
            </a:endParaRPr>
          </a:p>
          <a:p>
            <a:pPr marL="544513" lvl="1">
              <a:defRPr/>
            </a:pPr>
            <a:endParaRPr lang="ru-RU" sz="1050" b="0" dirty="0">
              <a:solidFill>
                <a:schemeClr val="tx1"/>
              </a:solidFill>
            </a:endParaRPr>
          </a:p>
        </p:txBody>
      </p:sp>
      <p:sp>
        <p:nvSpPr>
          <p:cNvPr id="15407" name="Rectangle 2"/>
          <p:cNvSpPr>
            <a:spLocks noChangeArrowheads="1"/>
          </p:cNvSpPr>
          <p:nvPr/>
        </p:nvSpPr>
        <p:spPr bwMode="auto">
          <a:xfrm>
            <a:off x="-96363" y="2862292"/>
            <a:ext cx="863600" cy="24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>
                <a:ln>
                  <a:solidFill>
                    <a:schemeClr val="accent1">
                      <a:lumMod val="25000"/>
                    </a:schemeClr>
                  </a:solidFill>
                </a:ln>
                <a:solidFill>
                  <a:srgbClr val="FF0000"/>
                </a:solidFill>
              </a:rPr>
              <a:t>I</a:t>
            </a:r>
            <a:r>
              <a:rPr lang="ru-RU" sz="1600" dirty="0" smtClean="0">
                <a:ln>
                  <a:solidFill>
                    <a:schemeClr val="accent1">
                      <a:lumMod val="25000"/>
                    </a:schemeClr>
                  </a:solidFill>
                </a:ln>
                <a:solidFill>
                  <a:srgbClr val="FF0000"/>
                </a:solidFill>
              </a:rPr>
              <a:t> этап</a:t>
            </a:r>
            <a:endParaRPr lang="ru-RU" sz="1600" dirty="0">
              <a:ln>
                <a:solidFill>
                  <a:schemeClr val="accent1">
                    <a:lumMod val="2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Блок-схема: подготовка 1"/>
          <p:cNvSpPr/>
          <p:nvPr/>
        </p:nvSpPr>
        <p:spPr bwMode="auto">
          <a:xfrm>
            <a:off x="6505376" y="1202972"/>
            <a:ext cx="3344168" cy="1166324"/>
          </a:xfrm>
          <a:prstGeom prst="flowChartPreparation">
            <a:avLst/>
          </a:prstGeom>
          <a:noFill/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Блок-схема: подготовка 37"/>
          <p:cNvSpPr/>
          <p:nvPr/>
        </p:nvSpPr>
        <p:spPr bwMode="auto">
          <a:xfrm>
            <a:off x="6514900" y="2492896"/>
            <a:ext cx="3334643" cy="2073264"/>
          </a:xfrm>
          <a:prstGeom prst="flowChartPreparation">
            <a:avLst/>
          </a:prstGeom>
          <a:noFill/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Стрелка вверх 2"/>
          <p:cNvSpPr/>
          <p:nvPr/>
        </p:nvSpPr>
        <p:spPr bwMode="auto">
          <a:xfrm rot="10800000">
            <a:off x="4117492" y="1084655"/>
            <a:ext cx="452080" cy="216024"/>
          </a:xfrm>
          <a:prstGeom prst="upArrow">
            <a:avLst/>
          </a:prstGeom>
          <a:gradFill flip="none" rotWithShape="1">
            <a:gsLst>
              <a:gs pos="0">
                <a:srgbClr val="FFFF00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100"/>
          </a:p>
        </p:txBody>
      </p:sp>
      <p:sp>
        <p:nvSpPr>
          <p:cNvPr id="48" name="Стрелка вверх 47"/>
          <p:cNvSpPr/>
          <p:nvPr/>
        </p:nvSpPr>
        <p:spPr bwMode="auto">
          <a:xfrm rot="10800000">
            <a:off x="4117492" y="2333382"/>
            <a:ext cx="452080" cy="216024"/>
          </a:xfrm>
          <a:prstGeom prst="upArrow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100">
              <a:solidFill>
                <a:schemeClr val="tx1"/>
              </a:solidFill>
            </a:endParaRPr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1787525" y="44450"/>
            <a:ext cx="7918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Этапы технического перевооружения 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54" name="Picture 13" descr="Логотип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8" descr="ROMI G50M_проз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1309772"/>
            <a:ext cx="976643" cy="52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0" descr="NT SC-300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9378" r="4311" b="7948"/>
          <a:stretch>
            <a:fillRect/>
          </a:stretch>
        </p:blipFill>
        <p:spPr bwMode="auto">
          <a:xfrm>
            <a:off x="8409384" y="1246517"/>
            <a:ext cx="872697" cy="56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8" descr="ROMI G50M_проз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11" y="1818125"/>
            <a:ext cx="976643" cy="52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Прямоугольник с одним вырезанным углом 63"/>
          <p:cNvSpPr/>
          <p:nvPr/>
        </p:nvSpPr>
        <p:spPr bwMode="auto">
          <a:xfrm flipH="1">
            <a:off x="1496613" y="2588151"/>
            <a:ext cx="4991855" cy="1898853"/>
          </a:xfrm>
          <a:prstGeom prst="snip1Rect">
            <a:avLst>
              <a:gd name="adj" fmla="val 3765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050" dirty="0" smtClean="0">
                <a:solidFill>
                  <a:schemeClr val="tx1"/>
                </a:solidFill>
              </a:rPr>
              <a:t>Внедрение комплекса технологического оборудования:</a:t>
            </a:r>
          </a:p>
          <a:p>
            <a:r>
              <a:rPr lang="ru-RU" sz="1050" b="0" dirty="0" smtClean="0">
                <a:solidFill>
                  <a:schemeClr val="tx1"/>
                </a:solidFill>
              </a:rPr>
              <a:t>ПВ-07-50; ТН-08-08: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 smtClean="0">
                <a:solidFill>
                  <a:schemeClr val="tx1"/>
                </a:solidFill>
              </a:rPr>
              <a:t>Вертикальные токарные обрабатывающие центра: </a:t>
            </a:r>
          </a:p>
          <a:p>
            <a:r>
              <a:rPr lang="ru-RU" sz="1050" b="0" dirty="0" err="1" smtClean="0">
                <a:solidFill>
                  <a:schemeClr val="tx1"/>
                </a:solidFill>
              </a:rPr>
              <a:t>You</a:t>
            </a:r>
            <a:r>
              <a:rPr lang="ru-RU" sz="1050" b="0" dirty="0" smtClean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YV-800ATC+C; </a:t>
            </a:r>
            <a:r>
              <a:rPr lang="ru-RU" sz="1050" b="0" dirty="0" err="1">
                <a:solidFill>
                  <a:schemeClr val="tx1"/>
                </a:solidFill>
              </a:rPr>
              <a:t>You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YV-1200ATC+C; </a:t>
            </a:r>
            <a:r>
              <a:rPr lang="ru-RU" sz="1050" b="0" dirty="0" err="1">
                <a:solidFill>
                  <a:schemeClr val="tx1"/>
                </a:solidFill>
              </a:rPr>
              <a:t>You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YV-1600ATC+C; </a:t>
            </a:r>
            <a:r>
              <a:rPr lang="ru-RU" sz="1050" b="0" dirty="0" err="1">
                <a:solidFill>
                  <a:schemeClr val="tx1"/>
                </a:solidFill>
              </a:rPr>
              <a:t>You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VTL-2000ATC+C; </a:t>
            </a:r>
            <a:r>
              <a:rPr lang="ru-RU" sz="1050" b="0" dirty="0" err="1">
                <a:solidFill>
                  <a:schemeClr val="tx1"/>
                </a:solidFill>
              </a:rPr>
              <a:t>You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VTL-3000ATC+C; </a:t>
            </a:r>
            <a:r>
              <a:rPr lang="ru-RU" sz="1050" b="0" dirty="0" err="1">
                <a:solidFill>
                  <a:schemeClr val="tx1"/>
                </a:solidFill>
              </a:rPr>
              <a:t>You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err="1">
                <a:solidFill>
                  <a:schemeClr val="tx1"/>
                </a:solidFill>
              </a:rPr>
              <a:t>Ji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smtClean="0">
                <a:solidFill>
                  <a:schemeClr val="tx1"/>
                </a:solidFill>
              </a:rPr>
              <a:t>VTL-4000ATC+C;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Фрезерный станок </a:t>
            </a:r>
            <a:r>
              <a:rPr lang="ru-RU" sz="1050" b="0" dirty="0" err="1">
                <a:solidFill>
                  <a:schemeClr val="tx1"/>
                </a:solidFill>
              </a:rPr>
              <a:t>Kitamura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smtClean="0">
                <a:solidFill>
                  <a:schemeClr val="tx1"/>
                </a:solidFill>
              </a:rPr>
              <a:t>Mycenter-7X</a:t>
            </a:r>
            <a:r>
              <a:rPr lang="ru-RU" sz="1050" b="0" dirty="0">
                <a:solidFill>
                  <a:schemeClr val="tx1"/>
                </a:solidFill>
              </a:rPr>
              <a:t>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Токарные обрабатывающие центра </a:t>
            </a:r>
            <a:r>
              <a:rPr lang="ru-RU" sz="1050" b="0" dirty="0" err="1">
                <a:solidFill>
                  <a:schemeClr val="tx1"/>
                </a:solidFill>
              </a:rPr>
              <a:t>Romi</a:t>
            </a:r>
            <a:r>
              <a:rPr lang="ru-RU" sz="1050" b="0" dirty="0">
                <a:solidFill>
                  <a:schemeClr val="tx1"/>
                </a:solidFill>
              </a:rPr>
              <a:t> E280 </a:t>
            </a:r>
            <a:r>
              <a:rPr lang="ru-RU" sz="1050" b="0" dirty="0">
                <a:solidFill>
                  <a:schemeClr val="tx1"/>
                </a:solidFill>
              </a:rPr>
              <a:t>MMY; </a:t>
            </a:r>
            <a:r>
              <a:rPr lang="ru-RU" sz="1050" b="0" dirty="0" err="1">
                <a:solidFill>
                  <a:schemeClr val="tx1"/>
                </a:solidFill>
              </a:rPr>
              <a:t>Romi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>
                <a:solidFill>
                  <a:schemeClr val="tx1"/>
                </a:solidFill>
              </a:rPr>
              <a:t>E320MMY; </a:t>
            </a:r>
            <a:r>
              <a:rPr lang="ru-RU" sz="1050" b="0" dirty="0" err="1">
                <a:solidFill>
                  <a:schemeClr val="tx1"/>
                </a:solidFill>
              </a:rPr>
              <a:t>Romi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smtClean="0">
                <a:solidFill>
                  <a:schemeClr val="tx1"/>
                </a:solidFill>
              </a:rPr>
              <a:t>M1100;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Горизонтальный обрабатывающий центр с ЧПУ KURAKI </a:t>
            </a:r>
            <a:r>
              <a:rPr lang="ru-RU" sz="1050" b="0" dirty="0" smtClean="0">
                <a:solidFill>
                  <a:schemeClr val="tx1"/>
                </a:solidFill>
              </a:rPr>
              <a:t>KBT-11W-A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050" b="0" dirty="0">
              <a:solidFill>
                <a:schemeClr val="tx1"/>
              </a:solidFill>
            </a:endParaRPr>
          </a:p>
          <a:p>
            <a:endParaRPr lang="ru-RU" sz="1050" b="0" dirty="0" smtClean="0">
              <a:solidFill>
                <a:schemeClr val="tx1"/>
              </a:solidFill>
            </a:endParaRPr>
          </a:p>
        </p:txBody>
      </p:sp>
      <p:pic>
        <p:nvPicPr>
          <p:cNvPr id="65" name="Picture 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53" y="2578192"/>
            <a:ext cx="624775" cy="67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66" y="2527767"/>
            <a:ext cx="819074" cy="64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65" y="3227236"/>
            <a:ext cx="748939" cy="60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41" y="3167012"/>
            <a:ext cx="957405" cy="65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Прямоугольник с одним вырезанным углом 68"/>
          <p:cNvSpPr/>
          <p:nvPr/>
        </p:nvSpPr>
        <p:spPr bwMode="auto">
          <a:xfrm flipH="1">
            <a:off x="1496614" y="4773905"/>
            <a:ext cx="4991855" cy="1722856"/>
          </a:xfrm>
          <a:prstGeom prst="snip1Rect">
            <a:avLst>
              <a:gd name="adj" fmla="val 3765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050" dirty="0" smtClean="0">
                <a:solidFill>
                  <a:schemeClr val="tx1"/>
                </a:solidFill>
              </a:rPr>
              <a:t>Внедрение комплекса технологического оборудования:</a:t>
            </a:r>
          </a:p>
          <a:p>
            <a:r>
              <a:rPr lang="ru-RU" sz="1050" b="0" dirty="0" smtClean="0">
                <a:solidFill>
                  <a:schemeClr val="tx1"/>
                </a:solidFill>
              </a:rPr>
              <a:t>ПВ-11-02</a:t>
            </a:r>
            <a:r>
              <a:rPr lang="ru-RU" sz="1050" b="0" dirty="0">
                <a:solidFill>
                  <a:schemeClr val="tx1"/>
                </a:solidFill>
              </a:rPr>
              <a:t> </a:t>
            </a:r>
            <a:r>
              <a:rPr lang="ru-RU" sz="1050" b="0" dirty="0" smtClean="0">
                <a:solidFill>
                  <a:schemeClr val="tx1"/>
                </a:solidFill>
              </a:rPr>
              <a:t>ПВ-11-03; ПВ-11-05: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 smtClean="0">
                <a:solidFill>
                  <a:schemeClr val="tx1"/>
                </a:solidFill>
              </a:rPr>
              <a:t>Токарны</a:t>
            </a:r>
            <a:r>
              <a:rPr lang="ru-RU" sz="1050" b="0" dirty="0">
                <a:solidFill>
                  <a:schemeClr val="tx1"/>
                </a:solidFill>
              </a:rPr>
              <a:t>е</a:t>
            </a:r>
            <a:r>
              <a:rPr lang="ru-RU" sz="1050" b="0" dirty="0" smtClean="0">
                <a:solidFill>
                  <a:schemeClr val="tx1"/>
                </a:solidFill>
              </a:rPr>
              <a:t> станк</a:t>
            </a:r>
            <a:r>
              <a:rPr lang="ru-RU" sz="1050" b="0" dirty="0">
                <a:solidFill>
                  <a:schemeClr val="tx1"/>
                </a:solidFill>
              </a:rPr>
              <a:t>и</a:t>
            </a:r>
            <a:r>
              <a:rPr lang="ru-RU" sz="1050" b="0" dirty="0" smtClean="0">
                <a:solidFill>
                  <a:schemeClr val="tx1"/>
                </a:solidFill>
              </a:rPr>
              <a:t> </a:t>
            </a:r>
            <a:r>
              <a:rPr lang="en-US" sz="1050" b="0" dirty="0" err="1">
                <a:solidFill>
                  <a:schemeClr val="tx1"/>
                </a:solidFill>
              </a:rPr>
              <a:t>Romi</a:t>
            </a:r>
            <a:r>
              <a:rPr lang="en-US" sz="1050" b="0" dirty="0">
                <a:solidFill>
                  <a:schemeClr val="tx1"/>
                </a:solidFill>
              </a:rPr>
              <a:t> C510</a:t>
            </a:r>
            <a:r>
              <a:rPr lang="ru-RU" sz="1050" b="0" dirty="0" smtClean="0">
                <a:solidFill>
                  <a:schemeClr val="tx1"/>
                </a:solidFill>
              </a:rPr>
              <a:t>Х1500;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Токарные станки </a:t>
            </a:r>
            <a:r>
              <a:rPr lang="ru-RU" sz="1050" b="0" dirty="0" err="1" smtClean="0">
                <a:solidFill>
                  <a:schemeClr val="tx1"/>
                </a:solidFill>
              </a:rPr>
              <a:t>Romi</a:t>
            </a:r>
            <a:r>
              <a:rPr lang="ru-RU" sz="1050" b="0" dirty="0" smtClean="0">
                <a:solidFill>
                  <a:schemeClr val="tx1"/>
                </a:solidFill>
              </a:rPr>
              <a:t> C620Х2000;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Токарные станки </a:t>
            </a:r>
            <a:r>
              <a:rPr lang="ru-RU" sz="1050" b="0" dirty="0" err="1" smtClean="0">
                <a:solidFill>
                  <a:schemeClr val="tx1"/>
                </a:solidFill>
              </a:rPr>
              <a:t>Romi</a:t>
            </a:r>
            <a:r>
              <a:rPr lang="ru-RU" sz="1050" b="0" dirty="0" smtClean="0">
                <a:solidFill>
                  <a:schemeClr val="tx1"/>
                </a:solidFill>
              </a:rPr>
              <a:t> C830Х3000;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Вертикальные токарные обрабатывающие </a:t>
            </a:r>
            <a:r>
              <a:rPr lang="ru-RU" sz="1050" b="0" dirty="0">
                <a:solidFill>
                  <a:schemeClr val="tx1"/>
                </a:solidFill>
              </a:rPr>
              <a:t>центра </a:t>
            </a:r>
            <a:r>
              <a:rPr lang="ru-RU" sz="1050" b="0" dirty="0">
                <a:solidFill>
                  <a:schemeClr val="tx1"/>
                </a:solidFill>
              </a:rPr>
              <a:t>YOI JI </a:t>
            </a:r>
            <a:r>
              <a:rPr lang="ru-RU" sz="1050" b="0" dirty="0" smtClean="0">
                <a:solidFill>
                  <a:schemeClr val="tx1"/>
                </a:solidFill>
              </a:rPr>
              <a:t>VTL-1000ATC+C;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Токарный </a:t>
            </a:r>
            <a:r>
              <a:rPr lang="ru-RU" sz="1050" b="0" dirty="0">
                <a:solidFill>
                  <a:schemeClr val="tx1"/>
                </a:solidFill>
              </a:rPr>
              <a:t>станок Nakamura Tome </a:t>
            </a:r>
            <a:r>
              <a:rPr lang="ru-RU" sz="1050" b="0" dirty="0" smtClean="0">
                <a:solidFill>
                  <a:schemeClr val="tx1"/>
                </a:solidFill>
              </a:rPr>
              <a:t>SC450MY;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Токарный станок Nakamura Tome </a:t>
            </a:r>
            <a:r>
              <a:rPr lang="ru-RU" sz="1050" b="0" dirty="0">
                <a:solidFill>
                  <a:schemeClr val="tx1"/>
                </a:solidFill>
              </a:rPr>
              <a:t>SC-300</a:t>
            </a:r>
            <a:r>
              <a:rPr lang="en-US" sz="1050" b="0" dirty="0" smtClean="0">
                <a:solidFill>
                  <a:schemeClr val="tx1"/>
                </a:solidFill>
              </a:rPr>
              <a:t>MY</a:t>
            </a:r>
            <a:r>
              <a:rPr lang="ru-RU" sz="1050" b="0" dirty="0" smtClean="0">
                <a:solidFill>
                  <a:schemeClr val="tx1"/>
                </a:solidFill>
              </a:rPr>
              <a:t>;</a:t>
            </a:r>
            <a:endParaRPr lang="en-US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ru-RU" sz="1050" b="0" dirty="0">
                <a:solidFill>
                  <a:schemeClr val="tx1"/>
                </a:solidFill>
              </a:rPr>
              <a:t>Горизонтальный обрабатывающий центр с ЧПУ KURAKI </a:t>
            </a:r>
            <a:r>
              <a:rPr lang="ru-RU" sz="1050" b="0" dirty="0">
                <a:solidFill>
                  <a:schemeClr val="tx1"/>
                </a:solidFill>
              </a:rPr>
              <a:t>KBT-11W-A</a:t>
            </a:r>
            <a:endParaRPr lang="ru-RU" sz="1050" b="0" dirty="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1050" dirty="0">
              <a:solidFill>
                <a:srgbClr val="FF0000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ru-RU" sz="1050" b="0" dirty="0" smtClean="0">
              <a:solidFill>
                <a:schemeClr val="tx1"/>
              </a:solidFill>
            </a:endParaRPr>
          </a:p>
        </p:txBody>
      </p:sp>
      <p:sp>
        <p:nvSpPr>
          <p:cNvPr id="70" name="Блок-схема: узел 69"/>
          <p:cNvSpPr/>
          <p:nvPr/>
        </p:nvSpPr>
        <p:spPr bwMode="auto">
          <a:xfrm>
            <a:off x="1064568" y="4800550"/>
            <a:ext cx="716409" cy="308051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ru-RU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2011-2013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71" y="3898752"/>
            <a:ext cx="917666" cy="57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95" y="3053992"/>
            <a:ext cx="955033" cy="7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86" y="3897140"/>
            <a:ext cx="1296516" cy="5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Стрелка вверх 73"/>
          <p:cNvSpPr/>
          <p:nvPr/>
        </p:nvSpPr>
        <p:spPr bwMode="auto">
          <a:xfrm rot="10800000">
            <a:off x="4119900" y="4509119"/>
            <a:ext cx="452080" cy="216024"/>
          </a:xfrm>
          <a:prstGeom prst="upArrow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100">
              <a:solidFill>
                <a:schemeClr val="tx1"/>
              </a:solidFill>
            </a:endParaRPr>
          </a:p>
        </p:txBody>
      </p:sp>
      <p:sp>
        <p:nvSpPr>
          <p:cNvPr id="75" name="Блок-схема: подготовка 74"/>
          <p:cNvSpPr/>
          <p:nvPr/>
        </p:nvSpPr>
        <p:spPr bwMode="auto">
          <a:xfrm>
            <a:off x="6513929" y="4617131"/>
            <a:ext cx="3344168" cy="1908213"/>
          </a:xfrm>
          <a:prstGeom prst="flowChartPreparation">
            <a:avLst/>
          </a:prstGeom>
          <a:noFill/>
          <a:ln w="1270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6" name="Picture 1" descr="Romi-C510-lar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56" y="4697158"/>
            <a:ext cx="888119" cy="51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" descr="Romi-M580-lar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41" y="6019325"/>
            <a:ext cx="1068939" cy="4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" descr="83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1" y="5264891"/>
            <a:ext cx="1550082" cy="64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" descr="vtl1000-l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74" y="5211991"/>
            <a:ext cx="849316" cy="75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" descr="Описание: sc-45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223" y="4697158"/>
            <a:ext cx="990445" cy="61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4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32" y="5792179"/>
            <a:ext cx="93876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Левая фигурная скобка 9"/>
          <p:cNvSpPr/>
          <p:nvPr/>
        </p:nvSpPr>
        <p:spPr bwMode="auto">
          <a:xfrm>
            <a:off x="704528" y="1461530"/>
            <a:ext cx="251417" cy="3047589"/>
          </a:xfrm>
          <a:prstGeom prst="leftBrac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-87560" y="5487193"/>
            <a:ext cx="863600" cy="24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n>
                  <a:solidFill>
                    <a:schemeClr val="accent1">
                      <a:lumMod val="25000"/>
                    </a:schemeClr>
                  </a:solidFill>
                </a:ln>
                <a:solidFill>
                  <a:srgbClr val="FF0000"/>
                </a:solidFill>
              </a:rPr>
              <a:t>II</a:t>
            </a:r>
            <a:r>
              <a:rPr lang="ru-RU" sz="1600" dirty="0" smtClean="0">
                <a:ln>
                  <a:solidFill>
                    <a:schemeClr val="accent1">
                      <a:lumMod val="25000"/>
                    </a:schemeClr>
                  </a:solidFill>
                </a:ln>
                <a:solidFill>
                  <a:srgbClr val="FF0000"/>
                </a:solidFill>
              </a:rPr>
              <a:t> этап</a:t>
            </a:r>
            <a:endParaRPr lang="ru-RU" sz="1600" dirty="0">
              <a:ln>
                <a:solidFill>
                  <a:schemeClr val="accent1">
                    <a:lumMod val="2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3" name="Левая фигурная скобка 82"/>
          <p:cNvSpPr/>
          <p:nvPr/>
        </p:nvSpPr>
        <p:spPr bwMode="auto">
          <a:xfrm>
            <a:off x="713331" y="4725144"/>
            <a:ext cx="251417" cy="1800200"/>
          </a:xfrm>
          <a:prstGeom prst="leftBrace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69403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pPr>
              <a:defRPr/>
            </a:pPr>
            <a:fld id="{37141362-9A7E-44AF-8075-D933AF576C56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51202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F629686-21A7-48E5-A0E2-7D6CB143CF9C}" type="slidenum">
              <a:rPr lang="ru-RU" sz="1000">
                <a:solidFill>
                  <a:srgbClr val="2A5CAC"/>
                </a:solidFill>
              </a:rPr>
              <a:pPr eaLnBrk="1" hangingPunct="1"/>
              <a:t>4</a:t>
            </a:fld>
            <a:endParaRPr lang="ru-RU" sz="1000">
              <a:solidFill>
                <a:srgbClr val="2A5CAC"/>
              </a:solidFill>
            </a:endParaRPr>
          </a:p>
        </p:txBody>
      </p:sp>
      <p:pic>
        <p:nvPicPr>
          <p:cNvPr id="51203" name="Picture 8" descr="DSC00841_новый разм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6349"/>
          <a:stretch>
            <a:fillRect/>
          </a:stretch>
        </p:blipFill>
        <p:spPr bwMode="auto">
          <a:xfrm>
            <a:off x="0" y="476250"/>
            <a:ext cx="4964113" cy="31829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2"/>
          <p:cNvSpPr txBox="1">
            <a:spLocks noChangeArrowheads="1"/>
          </p:cNvSpPr>
          <p:nvPr/>
        </p:nvSpPr>
        <p:spPr bwMode="auto">
          <a:xfrm>
            <a:off x="1728788" y="-26988"/>
            <a:ext cx="7112000" cy="54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500" dirty="0">
                <a:solidFill>
                  <a:schemeClr val="bg1"/>
                </a:solidFill>
              </a:rPr>
              <a:t>Структура действующего прототипа системы автоматизированной технологической подготовки производства и производства</a:t>
            </a:r>
          </a:p>
        </p:txBody>
      </p:sp>
      <p:pic>
        <p:nvPicPr>
          <p:cNvPr id="51205" name="Picture 9" descr="цех №3 Romi-Nakam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5" r="5280" b="15475"/>
          <a:stretch>
            <a:fillRect/>
          </a:stretch>
        </p:blipFill>
        <p:spPr bwMode="auto">
          <a:xfrm>
            <a:off x="0" y="3716338"/>
            <a:ext cx="4951413" cy="2974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10" descr="участок карусельных станков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1" b="7005"/>
          <a:stretch>
            <a:fillRect/>
          </a:stretch>
        </p:blipFill>
        <p:spPr bwMode="auto">
          <a:xfrm>
            <a:off x="5016500" y="476250"/>
            <a:ext cx="4889500" cy="3175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7" name="Picture 11" descr="цех№3 ROMI-Kitamu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0" r="3291" b="9772"/>
          <a:stretch>
            <a:fillRect/>
          </a:stretch>
        </p:blipFill>
        <p:spPr bwMode="auto">
          <a:xfrm>
            <a:off x="5024438" y="3711575"/>
            <a:ext cx="4881562" cy="29702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8" name="Rectangle 5"/>
          <p:cNvSpPr>
            <a:spLocks noChangeArrowheads="1"/>
          </p:cNvSpPr>
          <p:nvPr/>
        </p:nvSpPr>
        <p:spPr bwMode="auto">
          <a:xfrm>
            <a:off x="0" y="563563"/>
            <a:ext cx="9904413" cy="366712"/>
          </a:xfrm>
          <a:prstGeom prst="rect">
            <a:avLst/>
          </a:prstGeom>
          <a:solidFill>
            <a:srgbClr val="B3C7F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ru-RU" sz="1800" dirty="0">
                <a:solidFill>
                  <a:schemeClr val="accent2"/>
                </a:solidFill>
              </a:rPr>
              <a:t>Общий вид цеха №1</a:t>
            </a:r>
          </a:p>
        </p:txBody>
      </p:sp>
      <p:sp>
        <p:nvSpPr>
          <p:cNvPr id="51209" name="Rectangle 13"/>
          <p:cNvSpPr>
            <a:spLocks noChangeArrowheads="1"/>
          </p:cNvSpPr>
          <p:nvPr/>
        </p:nvSpPr>
        <p:spPr bwMode="auto">
          <a:xfrm>
            <a:off x="0" y="3803650"/>
            <a:ext cx="9906000" cy="366713"/>
          </a:xfrm>
          <a:prstGeom prst="rect">
            <a:avLst/>
          </a:prstGeom>
          <a:solidFill>
            <a:srgbClr val="B3C7F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ru-RU" sz="1800">
                <a:solidFill>
                  <a:schemeClr val="accent2"/>
                </a:solidFill>
              </a:rPr>
              <a:t>Общий вид цеха №3</a:t>
            </a:r>
          </a:p>
        </p:txBody>
      </p:sp>
      <p:pic>
        <p:nvPicPr>
          <p:cNvPr id="11" name="Picture 13" descr="Логотип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594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pPr>
              <a:defRPr/>
            </a:pPr>
            <a:fld id="{F99C1DD9-8BBB-41B1-88D6-9F7C3F65163F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78850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1F00A0A-2E00-41D0-9F91-BD1C1C719EDC}" type="slidenum">
              <a:rPr lang="ru-RU" sz="1000">
                <a:solidFill>
                  <a:srgbClr val="2A5CAC"/>
                </a:solidFill>
              </a:rPr>
              <a:pPr eaLnBrk="1" hangingPunct="1"/>
              <a:t>5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78851" name="Line 2"/>
          <p:cNvSpPr>
            <a:spLocks noChangeShapeType="1"/>
          </p:cNvSpPr>
          <p:nvPr/>
        </p:nvSpPr>
        <p:spPr bwMode="auto">
          <a:xfrm>
            <a:off x="2941638" y="233363"/>
            <a:ext cx="0" cy="0"/>
          </a:xfrm>
          <a:prstGeom prst="line">
            <a:avLst/>
          </a:prstGeom>
          <a:noFill/>
          <a:ln w="25400" cap="rnd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8852" name="Text Box 3"/>
          <p:cNvSpPr txBox="1">
            <a:spLocks noChangeArrowheads="1"/>
          </p:cNvSpPr>
          <p:nvPr/>
        </p:nvSpPr>
        <p:spPr bwMode="auto">
          <a:xfrm>
            <a:off x="2144713" y="476672"/>
            <a:ext cx="6262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solidFill>
                  <a:srgbClr val="FF0000"/>
                </a:solidFill>
              </a:rPr>
              <a:t>Количество внедренных операций и переходов ПВ-07-22</a:t>
            </a: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4880992" y="3645024"/>
            <a:ext cx="44833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400" dirty="0"/>
              <a:t>Всего внедрено: </a:t>
            </a:r>
            <a:r>
              <a:rPr lang="ru-RU" sz="1400" dirty="0">
                <a:solidFill>
                  <a:srgbClr val="FF0000"/>
                </a:solidFill>
              </a:rPr>
              <a:t>17</a:t>
            </a:r>
            <a:r>
              <a:rPr lang="ru-RU" sz="1400" dirty="0"/>
              <a:t> операций и </a:t>
            </a:r>
            <a:r>
              <a:rPr lang="ru-RU" sz="1400" dirty="0">
                <a:solidFill>
                  <a:schemeClr val="accent2"/>
                </a:solidFill>
              </a:rPr>
              <a:t>80</a:t>
            </a:r>
            <a:r>
              <a:rPr lang="ru-RU" sz="1400" dirty="0"/>
              <a:t> переходов</a:t>
            </a:r>
          </a:p>
        </p:txBody>
      </p:sp>
      <p:graphicFrame>
        <p:nvGraphicFramePr>
          <p:cNvPr id="491618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53910"/>
              </p:ext>
            </p:extLst>
          </p:nvPr>
        </p:nvGraphicFramePr>
        <p:xfrm>
          <a:off x="56456" y="836712"/>
          <a:ext cx="9577065" cy="2736303"/>
        </p:xfrm>
        <a:graphic>
          <a:graphicData uri="http://schemas.openxmlformats.org/drawingml/2006/table">
            <a:tbl>
              <a:tblPr/>
              <a:tblGrid>
                <a:gridCol w="532060"/>
                <a:gridCol w="2065955"/>
                <a:gridCol w="1663797"/>
                <a:gridCol w="2697664"/>
                <a:gridCol w="1357729"/>
                <a:gridCol w="1259860"/>
              </a:tblGrid>
              <a:tr h="167103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№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п/п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Наименование деталей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Оборудование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Вид операций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671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Токарно-фрезерная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7850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количество операций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количество переходов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481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«Вал»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ЦЗ-1093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Токарный станок с ЧПУ</a:t>
                      </a:r>
                      <a:endParaRPr kumimoji="0" lang="ru-RU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Romi G50M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«Звёздочка ведущая»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ЦЗ-4508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Токарный станок с ЧПУ</a:t>
                      </a:r>
                      <a:endParaRPr kumimoji="0" lang="ru-RU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Romi G50M NT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«Полумуфта»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ЛР.19276.000.00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«Вал»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441411.004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«Звёздочка кулачковая»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144061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Токарный станок с ЧПУ</a:t>
                      </a:r>
                      <a:endParaRPr kumimoji="0" lang="ru-RU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Nakamura Tome  SC300L</a:t>
                      </a:r>
                      <a:endParaRPr kumimoji="0" lang="ru-RU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9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«Ось»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ТО-319.05Г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14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7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«Муфта включения»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144064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317">
                <a:tc gridSpan="4">
                  <a:txBody>
                    <a:bodyPr/>
                    <a:lstStyle/>
                    <a:p>
                      <a:pPr marL="0" marR="0" lvl="0" indent="36195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ИТОГО: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80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8926" name="Text Box 94"/>
          <p:cNvSpPr txBox="1">
            <a:spLocks noChangeArrowheads="1"/>
          </p:cNvSpPr>
          <p:nvPr/>
        </p:nvSpPr>
        <p:spPr bwMode="auto">
          <a:xfrm>
            <a:off x="1930400" y="68263"/>
            <a:ext cx="708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Основные результаты внедрения</a:t>
            </a:r>
          </a:p>
        </p:txBody>
      </p:sp>
      <p:pic>
        <p:nvPicPr>
          <p:cNvPr id="9" name="Picture 2" descr="DC080605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4" r="4324" b="7437"/>
          <a:stretch>
            <a:fillRect/>
          </a:stretch>
        </p:blipFill>
        <p:spPr bwMode="auto">
          <a:xfrm>
            <a:off x="56456" y="3647832"/>
            <a:ext cx="446650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Логотип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64968" y="4196114"/>
            <a:ext cx="517435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0070C0"/>
                </a:solidFill>
              </a:rPr>
              <a:t>Результаты </a:t>
            </a:r>
            <a:r>
              <a:rPr lang="ru-RU" sz="1400" dirty="0">
                <a:solidFill>
                  <a:srgbClr val="0070C0"/>
                </a:solidFill>
              </a:rPr>
              <a:t>Проекта </a:t>
            </a:r>
            <a:r>
              <a:rPr lang="ru-RU" sz="1400" dirty="0" smtClean="0">
                <a:solidFill>
                  <a:srgbClr val="0070C0"/>
                </a:solidFill>
              </a:rPr>
              <a:t>внедрения:</a:t>
            </a:r>
          </a:p>
          <a:p>
            <a:endParaRPr lang="ru-RU" sz="1400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сокращение </a:t>
            </a:r>
            <a:r>
              <a:rPr lang="ru-RU" sz="1200" b="0" dirty="0">
                <a:solidFill>
                  <a:schemeClr val="accent2"/>
                </a:solidFill>
              </a:rPr>
              <a:t>времени на обработку годовой программы деталей - на</a:t>
            </a:r>
            <a:r>
              <a:rPr lang="ru-RU" sz="1200" dirty="0">
                <a:solidFill>
                  <a:srgbClr val="2B68AB"/>
                </a:solidFill>
              </a:rPr>
              <a:t> </a:t>
            </a:r>
            <a:r>
              <a:rPr lang="ru-RU" sz="1200" dirty="0">
                <a:solidFill>
                  <a:schemeClr val="hlink"/>
                </a:solidFill>
              </a:rPr>
              <a:t>8 721</a:t>
            </a:r>
            <a:r>
              <a:rPr lang="ru-RU" sz="1200" b="0" dirty="0">
                <a:solidFill>
                  <a:srgbClr val="2B68AB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часов, </a:t>
            </a:r>
            <a:r>
              <a:rPr lang="ru-RU" sz="1200" b="0" dirty="0">
                <a:solidFill>
                  <a:schemeClr val="accent2"/>
                </a:solidFill>
              </a:rPr>
              <a:t>что обеспечивает рост годовой производительности труда в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>
                <a:solidFill>
                  <a:schemeClr val="hlink"/>
                </a:solidFill>
              </a:rPr>
              <a:t>2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раза;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условное </a:t>
            </a:r>
            <a:r>
              <a:rPr lang="ru-RU" sz="1200" b="0" dirty="0" smtClean="0">
                <a:solidFill>
                  <a:schemeClr val="accent2"/>
                </a:solidFill>
              </a:rPr>
              <a:t>снижение </a:t>
            </a:r>
            <a:r>
              <a:rPr lang="ru-RU" sz="1200" b="0" dirty="0">
                <a:solidFill>
                  <a:schemeClr val="accent2"/>
                </a:solidFill>
              </a:rPr>
              <a:t>зависимости производства в рабочих кадрах на  </a:t>
            </a:r>
            <a:r>
              <a:rPr lang="ru-RU" sz="1200" dirty="0">
                <a:solidFill>
                  <a:schemeClr val="hlink"/>
                </a:solidFill>
              </a:rPr>
              <a:t>6 </a:t>
            </a:r>
            <a:r>
              <a:rPr lang="ru-RU" sz="1200" b="0" dirty="0" smtClean="0">
                <a:solidFill>
                  <a:schemeClr val="accent2"/>
                </a:solidFill>
              </a:rPr>
              <a:t>человек;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условное </a:t>
            </a:r>
            <a:r>
              <a:rPr lang="ru-RU" sz="1200" b="0" dirty="0" smtClean="0">
                <a:solidFill>
                  <a:schemeClr val="accent2"/>
                </a:solidFill>
              </a:rPr>
              <a:t>высвобождения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 -  в количестве </a:t>
            </a:r>
            <a:r>
              <a:rPr lang="ru-RU" sz="1200" dirty="0">
                <a:solidFill>
                  <a:schemeClr val="hlink"/>
                </a:solidFill>
              </a:rPr>
              <a:t>3</a:t>
            </a:r>
            <a:r>
              <a:rPr lang="ru-RU" sz="1200" b="0" dirty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единиц.</a:t>
            </a:r>
            <a:endParaRPr lang="ru-RU" sz="12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7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555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7742"/>
              </p:ext>
            </p:extLst>
          </p:nvPr>
        </p:nvGraphicFramePr>
        <p:xfrm>
          <a:off x="200472" y="836713"/>
          <a:ext cx="9351167" cy="2936829"/>
        </p:xfrm>
        <a:graphic>
          <a:graphicData uri="http://schemas.openxmlformats.org/drawingml/2006/table">
            <a:tbl>
              <a:tblPr/>
              <a:tblGrid>
                <a:gridCol w="421978"/>
                <a:gridCol w="1220838"/>
                <a:gridCol w="1472093"/>
                <a:gridCol w="2304774"/>
                <a:gridCol w="1027565"/>
                <a:gridCol w="959920"/>
                <a:gridCol w="974416"/>
                <a:gridCol w="969583"/>
              </a:tblGrid>
              <a:tr h="16254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№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Обозначение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Наименование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Оборудование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Вид операции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33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Токарная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C7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Токарно-фрезерная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C7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0277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операций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переходов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операций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переходов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61047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1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65-01-0а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Колесо рабочее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Вертикальный токарный обрабатывающий центр 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YOU JI YV800 ATC+C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054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2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ОФ-0020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Подшипник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047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3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1275.03.304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Колесо зубчатое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Вертикальный токарный обрабатывающий центр 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YOU JI YV</a:t>
                      </a: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00 ATC+C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088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4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2193-01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Колесо рабочее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047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5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13222-01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Колесо рабочее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Вертикальный токарный обрабатывающий центр 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YOU JI YV</a:t>
                      </a: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00 ATC+C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068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6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1275.04.705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Подпятник сферический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16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047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7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1275.05.205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Кольцо нижнее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047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8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1356.05.01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Корпус подшипника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Вертикальный токарный обрабатывающий центр 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YOU JI VTL3000 ATC+C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088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9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1280.05.206-1СБ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Броня конуса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054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Arial CYR" charset="0"/>
                          <a:cs typeface="Times New Roman" pitchFamily="18" charset="0"/>
                        </a:rPr>
                        <a:t> </a:t>
                      </a: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57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47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pPr>
              <a:defRPr/>
            </a:pPr>
            <a:fld id="{105B921F-740B-4E13-83B2-0647388B34D9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79874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DAF4E3-60C8-4541-B743-096744B78365}" type="slidenum">
              <a:rPr lang="ru-RU" sz="1000">
                <a:solidFill>
                  <a:srgbClr val="2A5CAC"/>
                </a:solidFill>
              </a:rPr>
              <a:pPr eaLnBrk="1" hangingPunct="1"/>
              <a:t>6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79875" name="Line 2"/>
          <p:cNvSpPr>
            <a:spLocks noChangeShapeType="1"/>
          </p:cNvSpPr>
          <p:nvPr/>
        </p:nvSpPr>
        <p:spPr bwMode="auto">
          <a:xfrm>
            <a:off x="2941638" y="233363"/>
            <a:ext cx="0" cy="0"/>
          </a:xfrm>
          <a:prstGeom prst="line">
            <a:avLst/>
          </a:prstGeom>
          <a:noFill/>
          <a:ln w="25400" cap="rnd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9876" name="Text Box 3"/>
          <p:cNvSpPr txBox="1">
            <a:spLocks noChangeArrowheads="1"/>
          </p:cNvSpPr>
          <p:nvPr/>
        </p:nvSpPr>
        <p:spPr bwMode="auto">
          <a:xfrm>
            <a:off x="1930400" y="476672"/>
            <a:ext cx="6262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solidFill>
                  <a:srgbClr val="FF0000"/>
                </a:solidFill>
              </a:rPr>
              <a:t>Количество внедренных операций и переходов ПВ-07-50</a:t>
            </a:r>
          </a:p>
        </p:txBody>
      </p:sp>
      <p:sp>
        <p:nvSpPr>
          <p:cNvPr id="79877" name="Text Box 9"/>
          <p:cNvSpPr txBox="1">
            <a:spLocks noChangeArrowheads="1"/>
          </p:cNvSpPr>
          <p:nvPr/>
        </p:nvSpPr>
        <p:spPr bwMode="auto">
          <a:xfrm>
            <a:off x="1930400" y="68263"/>
            <a:ext cx="708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Основные результаты внедрения</a:t>
            </a:r>
          </a:p>
        </p:txBody>
      </p:sp>
      <p:sp>
        <p:nvSpPr>
          <p:cNvPr id="79878" name="Text Box 10"/>
          <p:cNvSpPr txBox="1">
            <a:spLocks noChangeArrowheads="1"/>
          </p:cNvSpPr>
          <p:nvPr/>
        </p:nvSpPr>
        <p:spPr bwMode="auto">
          <a:xfrm>
            <a:off x="5338153" y="3874616"/>
            <a:ext cx="43172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400" dirty="0"/>
              <a:t>Всего </a:t>
            </a:r>
            <a:r>
              <a:rPr lang="ru-RU" sz="1400" dirty="0" smtClean="0"/>
              <a:t>внедрено: </a:t>
            </a:r>
            <a:r>
              <a:rPr lang="en-US" sz="1400" dirty="0" smtClean="0">
                <a:solidFill>
                  <a:srgbClr val="FF0000"/>
                </a:solidFill>
              </a:rPr>
              <a:t>20</a:t>
            </a:r>
            <a:r>
              <a:rPr lang="ru-RU" sz="1400" dirty="0" smtClean="0"/>
              <a:t> операций и </a:t>
            </a:r>
            <a:r>
              <a:rPr lang="en-US" sz="1400" dirty="0" smtClean="0">
                <a:solidFill>
                  <a:schemeClr val="accent2"/>
                </a:solidFill>
              </a:rPr>
              <a:t>104</a:t>
            </a:r>
            <a:r>
              <a:rPr lang="ru-RU" sz="1400" dirty="0"/>
              <a:t> </a:t>
            </a:r>
            <a:r>
              <a:rPr lang="ru-RU" sz="1400" dirty="0" smtClean="0"/>
              <a:t>перехода</a:t>
            </a:r>
            <a:endParaRPr lang="ru-RU" sz="1400" dirty="0"/>
          </a:p>
        </p:txBody>
      </p:sp>
      <p:pic>
        <p:nvPicPr>
          <p:cNvPr id="9" name="Picture 124" descr="kdk_0269_новый-размер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9" y="4054340"/>
            <a:ext cx="1433807" cy="10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5" descr="kdk_0400_новый-размер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33" y="4054340"/>
            <a:ext cx="1781552" cy="10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6" descr="kdk_0683_новый разме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31" y="4054340"/>
            <a:ext cx="1708293" cy="10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3" descr="DSC00882_новый разме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9" y="5218905"/>
            <a:ext cx="1433807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8" descr="колесо зубчатое_новый разме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r="10538"/>
          <a:stretch>
            <a:fillRect/>
          </a:stretch>
        </p:blipFill>
        <p:spPr bwMode="auto">
          <a:xfrm>
            <a:off x="3460731" y="5229200"/>
            <a:ext cx="170829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9" descr="Подшипник ОФ-0020_новый разме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7091" r="15620" b="6969"/>
          <a:stretch>
            <a:fillRect/>
          </a:stretch>
        </p:blipFill>
        <p:spPr bwMode="auto">
          <a:xfrm>
            <a:off x="1645033" y="5220417"/>
            <a:ext cx="17815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Логотип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5338152" y="4221088"/>
            <a:ext cx="4501173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0070C0"/>
                </a:solidFill>
              </a:rPr>
              <a:t>Результаты </a:t>
            </a:r>
            <a:r>
              <a:rPr lang="ru-RU" sz="1400" dirty="0">
                <a:solidFill>
                  <a:srgbClr val="0070C0"/>
                </a:solidFill>
              </a:rPr>
              <a:t>Проекта </a:t>
            </a:r>
            <a:r>
              <a:rPr lang="ru-RU" sz="1400" dirty="0" smtClean="0">
                <a:solidFill>
                  <a:srgbClr val="0070C0"/>
                </a:solidFill>
              </a:rPr>
              <a:t>внедрения:</a:t>
            </a:r>
          </a:p>
          <a:p>
            <a:endParaRPr lang="ru-RU" sz="1400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сокращение времени на обработку годовой программы деталей - на</a:t>
            </a:r>
            <a:r>
              <a:rPr lang="ru-RU" sz="1200" dirty="0" smtClean="0">
                <a:solidFill>
                  <a:srgbClr val="2B68AB"/>
                </a:solidFill>
              </a:rPr>
              <a:t> </a:t>
            </a:r>
            <a:r>
              <a:rPr lang="ru-RU" sz="1200" dirty="0" smtClean="0">
                <a:solidFill>
                  <a:schemeClr val="hlink"/>
                </a:solidFill>
              </a:rPr>
              <a:t>108 890</a:t>
            </a:r>
            <a:r>
              <a:rPr lang="ru-RU" sz="1100" b="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часов, что обеспечивает рост годовой производительности труда в</a:t>
            </a:r>
            <a:r>
              <a:rPr lang="ru-RU" sz="1200" dirty="0" smtClean="0">
                <a:solidFill>
                  <a:schemeClr val="accent2"/>
                </a:solidFill>
              </a:rPr>
              <a:t> </a:t>
            </a:r>
            <a:r>
              <a:rPr lang="ru-RU" sz="1200" dirty="0" smtClean="0">
                <a:solidFill>
                  <a:schemeClr val="hlink"/>
                </a:solidFill>
              </a:rPr>
              <a:t>4,5</a:t>
            </a:r>
            <a:r>
              <a:rPr lang="ru-RU" sz="120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раза;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</a:t>
            </a:r>
            <a:r>
              <a:rPr lang="ru-RU" sz="1200" b="0" dirty="0" smtClean="0">
                <a:solidFill>
                  <a:schemeClr val="accent2"/>
                </a:solidFill>
              </a:rPr>
              <a:t>словное снижение </a:t>
            </a:r>
            <a:r>
              <a:rPr lang="ru-RU" sz="1200" b="0" dirty="0">
                <a:solidFill>
                  <a:schemeClr val="accent2"/>
                </a:solidFill>
              </a:rPr>
              <a:t>зависимости производства в рабочих кадрах на  </a:t>
            </a:r>
            <a:r>
              <a:rPr lang="ru-RU" sz="1200" dirty="0">
                <a:solidFill>
                  <a:schemeClr val="hlink"/>
                </a:solidFill>
              </a:rPr>
              <a:t>88</a:t>
            </a:r>
            <a:r>
              <a:rPr lang="ru-RU" sz="1200" dirty="0" smtClean="0">
                <a:solidFill>
                  <a:schemeClr val="hlink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человек;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</a:t>
            </a:r>
            <a:r>
              <a:rPr lang="ru-RU" sz="1200" b="0" dirty="0" smtClean="0">
                <a:solidFill>
                  <a:schemeClr val="accent2"/>
                </a:solidFill>
              </a:rPr>
              <a:t>словное высвобождения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 -  в количестве </a:t>
            </a:r>
            <a:r>
              <a:rPr lang="ru-RU" sz="1200" dirty="0" smtClean="0">
                <a:solidFill>
                  <a:schemeClr val="hlink"/>
                </a:solidFill>
              </a:rPr>
              <a:t>44</a:t>
            </a:r>
            <a:r>
              <a:rPr lang="ru-RU" sz="1200" b="0" dirty="0" smtClean="0">
                <a:solidFill>
                  <a:schemeClr val="accent2"/>
                </a:solidFill>
              </a:rPr>
              <a:t> единицы.</a:t>
            </a:r>
            <a:endParaRPr lang="ru-RU" sz="12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813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pPr>
              <a:defRPr/>
            </a:pPr>
            <a:fld id="{E480E3A3-84D9-44DB-9711-8DE23855C0F1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83970" name="Rectangle 5"/>
          <p:cNvSpPr txBox="1">
            <a:spLocks noGrp="1" noChangeArrowheads="1"/>
          </p:cNvSpPr>
          <p:nvPr/>
        </p:nvSpPr>
        <p:spPr bwMode="auto">
          <a:xfrm>
            <a:off x="9551988" y="6400800"/>
            <a:ext cx="2873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8E1074A-0571-4C79-B099-660BF4215441}" type="slidenum">
              <a:rPr lang="ru-RU" sz="1000">
                <a:solidFill>
                  <a:srgbClr val="2A5CAC"/>
                </a:solidFill>
              </a:rPr>
              <a:pPr eaLnBrk="1" hangingPunct="1"/>
              <a:t>7</a:t>
            </a:fld>
            <a:endParaRPr lang="ru-RU" sz="1000">
              <a:solidFill>
                <a:srgbClr val="2A5CAC"/>
              </a:solidFill>
            </a:endParaRPr>
          </a:p>
        </p:txBody>
      </p:sp>
      <p:sp>
        <p:nvSpPr>
          <p:cNvPr id="83971" name="Line 2"/>
          <p:cNvSpPr>
            <a:spLocks noChangeShapeType="1"/>
          </p:cNvSpPr>
          <p:nvPr/>
        </p:nvSpPr>
        <p:spPr bwMode="auto">
          <a:xfrm>
            <a:off x="2941638" y="233363"/>
            <a:ext cx="0" cy="0"/>
          </a:xfrm>
          <a:prstGeom prst="line">
            <a:avLst/>
          </a:prstGeom>
          <a:noFill/>
          <a:ln w="25400" cap="rnd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3972" name="Text Box 3"/>
          <p:cNvSpPr txBox="1">
            <a:spLocks noChangeArrowheads="1"/>
          </p:cNvSpPr>
          <p:nvPr/>
        </p:nvSpPr>
        <p:spPr bwMode="auto">
          <a:xfrm>
            <a:off x="1930400" y="404664"/>
            <a:ext cx="6262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solidFill>
                  <a:srgbClr val="FF0000"/>
                </a:solidFill>
              </a:rPr>
              <a:t>Количество внедренных операций и переходов ТН-08-08</a:t>
            </a:r>
          </a:p>
        </p:txBody>
      </p:sp>
      <p:sp>
        <p:nvSpPr>
          <p:cNvPr id="83973" name="Text Box 9"/>
          <p:cNvSpPr txBox="1">
            <a:spLocks noChangeArrowheads="1"/>
          </p:cNvSpPr>
          <p:nvPr/>
        </p:nvSpPr>
        <p:spPr bwMode="auto">
          <a:xfrm>
            <a:off x="1930400" y="68263"/>
            <a:ext cx="708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Основные результаты внедрения</a:t>
            </a:r>
          </a:p>
        </p:txBody>
      </p:sp>
      <p:sp>
        <p:nvSpPr>
          <p:cNvPr id="83974" name="Text Box 10"/>
          <p:cNvSpPr txBox="1">
            <a:spLocks noChangeArrowheads="1"/>
          </p:cNvSpPr>
          <p:nvPr/>
        </p:nvSpPr>
        <p:spPr bwMode="auto">
          <a:xfrm>
            <a:off x="5783111" y="4213193"/>
            <a:ext cx="41228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400" dirty="0"/>
              <a:t>Всего внедрено: </a:t>
            </a:r>
            <a:r>
              <a:rPr lang="ru-RU" sz="1400" dirty="0" smtClean="0">
                <a:solidFill>
                  <a:srgbClr val="FF0000"/>
                </a:solidFill>
              </a:rPr>
              <a:t>15</a:t>
            </a:r>
            <a:r>
              <a:rPr lang="ru-RU" sz="1400" dirty="0" smtClean="0"/>
              <a:t> </a:t>
            </a:r>
            <a:r>
              <a:rPr lang="ru-RU" sz="1400" dirty="0"/>
              <a:t>операций </a:t>
            </a:r>
            <a:r>
              <a:rPr lang="ru-RU" sz="1400" dirty="0" smtClean="0"/>
              <a:t>и </a:t>
            </a:r>
            <a:r>
              <a:rPr lang="ru-RU" sz="1400" dirty="0" smtClean="0">
                <a:solidFill>
                  <a:schemeClr val="accent2"/>
                </a:solidFill>
              </a:rPr>
              <a:t>94</a:t>
            </a:r>
            <a:r>
              <a:rPr lang="ru-RU" sz="1400" dirty="0" smtClean="0"/>
              <a:t> перехода</a:t>
            </a:r>
            <a:endParaRPr lang="ru-RU" sz="1400" dirty="0"/>
          </a:p>
        </p:txBody>
      </p:sp>
      <p:graphicFrame>
        <p:nvGraphicFramePr>
          <p:cNvPr id="493694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18380"/>
              </p:ext>
            </p:extLst>
          </p:nvPr>
        </p:nvGraphicFramePr>
        <p:xfrm>
          <a:off x="200025" y="764704"/>
          <a:ext cx="9639301" cy="3488436"/>
        </p:xfrm>
        <a:graphic>
          <a:graphicData uri="http://schemas.openxmlformats.org/drawingml/2006/table">
            <a:tbl>
              <a:tblPr/>
              <a:tblGrid>
                <a:gridCol w="362416"/>
                <a:gridCol w="1092059"/>
                <a:gridCol w="1201103"/>
                <a:gridCol w="1980459"/>
                <a:gridCol w="883589"/>
                <a:gridCol w="824255"/>
                <a:gridCol w="787373"/>
                <a:gridCol w="837085"/>
                <a:gridCol w="837085"/>
                <a:gridCol w="833877"/>
              </a:tblGrid>
              <a:tr h="14298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№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Обозначение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Наименовани</a:t>
                      </a: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е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Оборудование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Вид операции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3607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Токарная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C7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Фрезерная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C7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Токарно-фрезерная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C7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041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операций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переходов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операций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переходов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операций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кол. переходов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628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1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ШМ-446.00А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Штамп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Вертикально-фрезерный обрабатывающий центр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Kitamura Mycenter-7X;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2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ПП.54.В.022А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Букса поворотная</a:t>
                      </a: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Токарно-фрезерный обрабатывающий центр </a:t>
                      </a:r>
                      <a:r>
                        <a:rPr kumimoji="0" lang="ru-RU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Romi</a:t>
                      </a: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E280 MMY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14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3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ПП.54.В.006.А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Поршень ударник</a:t>
                      </a: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28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4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ЛР.18014.010.30</a:t>
                      </a:r>
                      <a:r>
                        <a:rPr kumimoji="0" lang="ru-RU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Статор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Токарно-фрезерный обрабатывающий центр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Romi E320MMY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ОФ-1273 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Вал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Токарный станок с ЧПУ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Romi M1100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87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Х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II</a:t>
                      </a: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-2.00.001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Вал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286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Тест №1</a:t>
                      </a:r>
                    </a:p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Тест №2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Деталь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Горизонтальный обрабатывающий центр с ЧПУ 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KURAKI KBT-11W-A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3287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Arial CYR" charset="0"/>
                          <a:cs typeface="Times New Roman" pitchFamily="18" charset="0"/>
                        </a:rPr>
                        <a:t> </a:t>
                      </a:r>
                      <a:r>
                        <a:rPr kumimoji="0" lang="ru-R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CYR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Arial CYR" charset="0"/>
                        <a:cs typeface="Times New Roman" pitchFamily="18" charset="0"/>
                      </a:endParaRP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46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76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40</a:t>
                      </a:r>
                    </a:p>
                  </a:txBody>
                  <a:tcPr marL="18000" marR="18000" marT="0" marB="0" anchor="ctr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14" descr="Поршень ударник_новый размер_новый разме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/>
          <a:stretch>
            <a:fillRect/>
          </a:stretch>
        </p:blipFill>
        <p:spPr bwMode="auto">
          <a:xfrm>
            <a:off x="1556217" y="4268585"/>
            <a:ext cx="2118906" cy="122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Статор_новый размер_новый разме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5197" r="9708" b="5704"/>
          <a:stretch>
            <a:fillRect/>
          </a:stretch>
        </p:blipFill>
        <p:spPr bwMode="auto">
          <a:xfrm>
            <a:off x="3800872" y="4257616"/>
            <a:ext cx="1982239" cy="122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Штамп 2_новый размер_новый разме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r="12955"/>
          <a:stretch>
            <a:fillRect/>
          </a:stretch>
        </p:blipFill>
        <p:spPr bwMode="auto">
          <a:xfrm>
            <a:off x="177225" y="5517232"/>
            <a:ext cx="1580838" cy="122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букса поворотная_новый размер_новый разме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25517"/>
          <a:stretch>
            <a:fillRect/>
          </a:stretch>
        </p:blipFill>
        <p:spPr bwMode="auto">
          <a:xfrm>
            <a:off x="177225" y="4275185"/>
            <a:ext cx="1335309" cy="122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 descr="Вал ХII-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29340" r="8587" b="21812"/>
          <a:stretch/>
        </p:blipFill>
        <p:spPr bwMode="auto">
          <a:xfrm>
            <a:off x="1856656" y="5526163"/>
            <a:ext cx="3926456" cy="121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Логотип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5783112" y="4530422"/>
            <a:ext cx="405621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0070C0"/>
                </a:solidFill>
              </a:rPr>
              <a:t>Результаты </a:t>
            </a:r>
            <a:r>
              <a:rPr lang="ru-RU" sz="1400" dirty="0">
                <a:solidFill>
                  <a:srgbClr val="0070C0"/>
                </a:solidFill>
              </a:rPr>
              <a:t>Проекта </a:t>
            </a:r>
            <a:r>
              <a:rPr lang="ru-RU" sz="1400" dirty="0" smtClean="0">
                <a:solidFill>
                  <a:srgbClr val="0070C0"/>
                </a:solidFill>
              </a:rPr>
              <a:t>внедрения: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 smtClean="0">
                <a:solidFill>
                  <a:schemeClr val="accent2"/>
                </a:solidFill>
              </a:rPr>
              <a:t>сокращение времени на обработку годовой программы деталей - на</a:t>
            </a:r>
            <a:r>
              <a:rPr lang="ru-RU" sz="1200" dirty="0" smtClean="0">
                <a:solidFill>
                  <a:srgbClr val="2B68AB"/>
                </a:solidFill>
              </a:rPr>
              <a:t> </a:t>
            </a:r>
            <a:r>
              <a:rPr lang="ru-RU" sz="1200" dirty="0">
                <a:solidFill>
                  <a:schemeClr val="hlink"/>
                </a:solidFill>
              </a:rPr>
              <a:t>52 000 </a:t>
            </a:r>
            <a:r>
              <a:rPr lang="ru-RU" sz="1200" b="0" dirty="0" smtClean="0">
                <a:solidFill>
                  <a:schemeClr val="accent2"/>
                </a:solidFill>
              </a:rPr>
              <a:t>часов, что обеспечивает рост годовой производительности труда в</a:t>
            </a:r>
            <a:r>
              <a:rPr lang="ru-RU" sz="1200" dirty="0" smtClean="0">
                <a:solidFill>
                  <a:schemeClr val="accent2"/>
                </a:solidFill>
              </a:rPr>
              <a:t> </a:t>
            </a:r>
            <a:r>
              <a:rPr lang="ru-RU" sz="1200" dirty="0">
                <a:solidFill>
                  <a:schemeClr val="hlink"/>
                </a:solidFill>
              </a:rPr>
              <a:t>2</a:t>
            </a:r>
            <a:r>
              <a:rPr lang="ru-RU" sz="1200" dirty="0" smtClean="0">
                <a:solidFill>
                  <a:schemeClr val="hlink"/>
                </a:solidFill>
              </a:rPr>
              <a:t>,5</a:t>
            </a:r>
            <a:r>
              <a:rPr lang="ru-RU" sz="1200" dirty="0" smtClean="0">
                <a:solidFill>
                  <a:schemeClr val="accent2"/>
                </a:solidFill>
              </a:rPr>
              <a:t> </a:t>
            </a:r>
            <a:r>
              <a:rPr lang="ru-RU" sz="1200" b="0" dirty="0" smtClean="0">
                <a:solidFill>
                  <a:schemeClr val="accent2"/>
                </a:solidFill>
              </a:rPr>
              <a:t>раза;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</a:t>
            </a:r>
            <a:r>
              <a:rPr lang="ru-RU" sz="1200" b="0" dirty="0" smtClean="0">
                <a:solidFill>
                  <a:schemeClr val="accent2"/>
                </a:solidFill>
              </a:rPr>
              <a:t>словное снижение </a:t>
            </a:r>
            <a:r>
              <a:rPr lang="ru-RU" sz="1200" b="0" dirty="0">
                <a:solidFill>
                  <a:schemeClr val="accent2"/>
                </a:solidFill>
              </a:rPr>
              <a:t>зависимости производства в рабочих кадрах на  </a:t>
            </a:r>
            <a:r>
              <a:rPr lang="ru-RU" sz="1200" dirty="0" smtClean="0">
                <a:solidFill>
                  <a:schemeClr val="hlink"/>
                </a:solidFill>
              </a:rPr>
              <a:t>52 </a:t>
            </a:r>
            <a:r>
              <a:rPr lang="ru-RU" sz="1200" b="0" dirty="0" smtClean="0">
                <a:solidFill>
                  <a:schemeClr val="accent2"/>
                </a:solidFill>
              </a:rPr>
              <a:t>человека;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Ø"/>
            </a:pPr>
            <a:r>
              <a:rPr lang="ru-RU" sz="1200" b="0" dirty="0">
                <a:solidFill>
                  <a:schemeClr val="accent2"/>
                </a:solidFill>
              </a:rPr>
              <a:t>у</a:t>
            </a:r>
            <a:r>
              <a:rPr lang="ru-RU" sz="1200" b="0" dirty="0" smtClean="0">
                <a:solidFill>
                  <a:schemeClr val="accent2"/>
                </a:solidFill>
              </a:rPr>
              <a:t>словное высвобождения </a:t>
            </a:r>
            <a:r>
              <a:rPr lang="ru-RU" sz="1200" b="0" dirty="0">
                <a:solidFill>
                  <a:schemeClr val="accent2"/>
                </a:solidFill>
              </a:rPr>
              <a:t>оборудования -  в количестве </a:t>
            </a:r>
            <a:r>
              <a:rPr lang="ru-RU" sz="1200" dirty="0">
                <a:solidFill>
                  <a:schemeClr val="hlink"/>
                </a:solidFill>
              </a:rPr>
              <a:t>26</a:t>
            </a:r>
            <a:r>
              <a:rPr lang="ru-RU" sz="1200" b="0" dirty="0" smtClean="0">
                <a:solidFill>
                  <a:schemeClr val="accent2"/>
                </a:solidFill>
              </a:rPr>
              <a:t> единиц.</a:t>
            </a:r>
            <a:endParaRPr lang="ru-RU" sz="12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753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5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4D5F5795-93B6-45E1-A120-439243EFA0A3}" type="slidenum">
              <a:rPr lang="ru-RU" sz="1000" smtClean="0">
                <a:solidFill>
                  <a:srgbClr val="2A5CAC"/>
                </a:solidFill>
              </a:rPr>
              <a:pPr eaLnBrk="1" hangingPunct="1">
                <a:defRPr/>
              </a:pPr>
              <a:t>8</a:t>
            </a:fld>
            <a:endParaRPr lang="ru-RU" sz="1000" smtClean="0">
              <a:solidFill>
                <a:srgbClr val="2A5CAC"/>
              </a:solidFill>
            </a:endParaRPr>
          </a:p>
        </p:txBody>
      </p:sp>
      <p:sp>
        <p:nvSpPr>
          <p:cNvPr id="122884" name="Text Box 42"/>
          <p:cNvSpPr txBox="1">
            <a:spLocks noChangeArrowheads="1"/>
          </p:cNvSpPr>
          <p:nvPr/>
        </p:nvSpPr>
        <p:spPr bwMode="auto">
          <a:xfrm>
            <a:off x="1728788" y="-26988"/>
            <a:ext cx="7112000" cy="54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500">
                <a:solidFill>
                  <a:schemeClr val="bg1"/>
                </a:solidFill>
              </a:rPr>
              <a:t>Структура действующего прототипа системы автоматизированной технологической подготовки производства и производства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654328"/>
            <a:ext cx="9904413" cy="369332"/>
          </a:xfrm>
          <a:prstGeom prst="rect">
            <a:avLst/>
          </a:prstGeom>
          <a:solidFill>
            <a:srgbClr val="B3C7F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lang="ru-RU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Общий вид цеха </a:t>
            </a:r>
            <a:r>
              <a:rPr lang="ru-RU" sz="1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№</a:t>
            </a:r>
            <a:r>
              <a:rPr lang="en-US" sz="1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8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22" name="Picture 2" descr="D:\Мои проекты\ПВ-11-02 Казцинкмаш_NT_YUO_JI\Казцинкмаш_фото\казцинкмаш 2\Romi C830\DSCN07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439248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3" name="Picture 3" descr="D:\Мои проекты\ПВ-11-02 Казцинкмаш_NT_YUO_JI\Казцинкмаш_фото\казцинкмаш 2\YOI JI 1000+C\IMAG00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12" y="1124744"/>
            <a:ext cx="486000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 descr="D:\Мои проекты\ПВ-11-02 Казцинкмаш_NT_YUO_JI\Казцинкмаш_фото\казцинкмаш 2\Nakamura Tome SC300 SC450\DSCN1311 (2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933056"/>
            <a:ext cx="4392488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5" name="Picture 5" descr="I:\Казцинкмаш\ПВ-11-03\Рабочая\Корпус редуктора У26055А.ДИ3.270.01\Фото\DSC0689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12" y="3933056"/>
            <a:ext cx="4860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Логотип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92393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5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184E3B6A-F311-47E6-B9F9-A6A288D9F853}" type="slidenum">
              <a:rPr lang="ru-RU" sz="1000" smtClean="0">
                <a:solidFill>
                  <a:srgbClr val="2A5CAC"/>
                </a:solidFill>
              </a:rPr>
              <a:pPr eaLnBrk="1" hangingPunct="1">
                <a:defRPr/>
              </a:pPr>
              <a:t>9</a:t>
            </a:fld>
            <a:endParaRPr lang="ru-RU" sz="1000" smtClean="0">
              <a:solidFill>
                <a:srgbClr val="2A5CAC"/>
              </a:solidFill>
            </a:endParaRPr>
          </a:p>
        </p:txBody>
      </p:sp>
      <p:sp>
        <p:nvSpPr>
          <p:cNvPr id="70664" name="Text Box 2"/>
          <p:cNvSpPr txBox="1">
            <a:spLocks noChangeArrowheads="1"/>
          </p:cNvSpPr>
          <p:nvPr/>
        </p:nvSpPr>
        <p:spPr bwMode="auto">
          <a:xfrm>
            <a:off x="1014413" y="466725"/>
            <a:ext cx="8048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>
                <a:solidFill>
                  <a:srgbClr val="FF0000"/>
                </a:solidFill>
              </a:rPr>
              <a:t>Отладка управляющих программ изготовления деталей-представителей</a:t>
            </a:r>
          </a:p>
        </p:txBody>
      </p:sp>
      <p:pic>
        <p:nvPicPr>
          <p:cNvPr id="122882" name="Picture 2" descr="D:\Мои проекты\ПВ-11-02 Казцинкмаш_NT_YUO_JI\ПВ-11-02_c_сервера\Фото_с_внедрения\Казцинкмаш_фото\казцинкмаш 2\Romi C830\DSCN11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40356"/>
            <a:ext cx="2399590" cy="1799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0662" name="Rectangle 12"/>
          <p:cNvSpPr>
            <a:spLocks noChangeArrowheads="1"/>
          </p:cNvSpPr>
          <p:nvPr/>
        </p:nvSpPr>
        <p:spPr bwMode="auto">
          <a:xfrm>
            <a:off x="128464" y="2708920"/>
            <a:ext cx="2520280" cy="430887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Отладка УП на станке </a:t>
            </a:r>
            <a:endParaRPr lang="ru-RU" sz="1100" dirty="0" smtClean="0"/>
          </a:p>
          <a:p>
            <a:pPr algn="ctr"/>
            <a:r>
              <a:rPr lang="en-US" sz="1100" dirty="0" smtClean="0"/>
              <a:t>ROMI C830</a:t>
            </a:r>
            <a:r>
              <a:rPr lang="ru-RU" sz="1100" dirty="0" smtClean="0"/>
              <a:t>х3000</a:t>
            </a:r>
            <a:endParaRPr lang="ru-RU" sz="1100" dirty="0"/>
          </a:p>
        </p:txBody>
      </p:sp>
      <p:pic>
        <p:nvPicPr>
          <p:cNvPr id="122883" name="Picture 3" descr="D:\Мои проекты\ПВ-11-02 Казцинкмаш_NT_YUO_JI\ПВ-11-02_c_сервера\Фото_с_внедрения\Казцинкмаш_фото\казцинкмаш 2\Romi C830\DSCN11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836712"/>
            <a:ext cx="2399590" cy="1799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0663" name="Rectangle 12"/>
          <p:cNvSpPr>
            <a:spLocks noChangeArrowheads="1"/>
          </p:cNvSpPr>
          <p:nvPr/>
        </p:nvSpPr>
        <p:spPr bwMode="auto">
          <a:xfrm>
            <a:off x="3296816" y="2712260"/>
            <a:ext cx="2304256" cy="430887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Отладка УП на станке </a:t>
            </a:r>
            <a:r>
              <a:rPr lang="en-US" sz="1100" dirty="0"/>
              <a:t>ROMI C830</a:t>
            </a:r>
            <a:r>
              <a:rPr lang="ru-RU" sz="1100" dirty="0"/>
              <a:t>х3000</a:t>
            </a:r>
          </a:p>
        </p:txBody>
      </p:sp>
      <p:pic>
        <p:nvPicPr>
          <p:cNvPr id="122884" name="Picture 4" descr="I:\Казцинкмаш\ПВ-11-03\Рабочая\Корпус редуктора У26055А.ДИ3.270.01\Фото\DSC068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93" y="828854"/>
            <a:ext cx="3197369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0666" name="Rectangle 12"/>
          <p:cNvSpPr>
            <a:spLocks noChangeArrowheads="1"/>
          </p:cNvSpPr>
          <p:nvPr/>
        </p:nvSpPr>
        <p:spPr bwMode="auto">
          <a:xfrm>
            <a:off x="6223885" y="2797528"/>
            <a:ext cx="3337627" cy="260350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Отладка  УП на станке </a:t>
            </a:r>
            <a:r>
              <a:rPr lang="en-US" sz="1100" dirty="0" err="1"/>
              <a:t>Kuraki</a:t>
            </a:r>
            <a:r>
              <a:rPr lang="en-US" sz="1100" dirty="0"/>
              <a:t> KBT 11W-A </a:t>
            </a:r>
            <a:endParaRPr lang="ru-RU" sz="1100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857375" y="44450"/>
            <a:ext cx="8048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</a:rPr>
              <a:t>Отработка управляющих программ изготовления деталей внедрения</a:t>
            </a:r>
          </a:p>
        </p:txBody>
      </p:sp>
      <p:pic>
        <p:nvPicPr>
          <p:cNvPr id="13" name="Picture 2" descr="D:\Мои проекты\ПВ-11-02 Казцинкмаш_NT_YUO_JI\ПВ-11-02_c_сервера\Фото_с_внедрения\Казцинкмаш_фото\казцинкмаш 2\Romi C510\DSCN051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789040"/>
            <a:ext cx="2485837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4" name="Picture 3" descr="D:\Мои проекты\ПВ-11-02 Казцинкмаш_NT_YUO_JI\ПВ-11-02_c_сервера\Фото_с_внедрения\Казцинкмаш_фото\казцинкмаш 2\Romi C830\DSCN117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8" y="3789240"/>
            <a:ext cx="2399729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03685" y="5818311"/>
            <a:ext cx="2345059" cy="415498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dirty="0"/>
              <a:t>Настройка станка </a:t>
            </a:r>
            <a:r>
              <a:rPr lang="en-US" sz="1050" dirty="0"/>
              <a:t>ROMI </a:t>
            </a:r>
            <a:r>
              <a:rPr lang="en-US" sz="1050" dirty="0" smtClean="0"/>
              <a:t>C</a:t>
            </a:r>
            <a:r>
              <a:rPr lang="ru-RU" sz="1050" dirty="0" smtClean="0"/>
              <a:t>510х1500 </a:t>
            </a:r>
            <a:r>
              <a:rPr lang="ru-RU" sz="1050" dirty="0"/>
              <a:t>на партию деталей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296172" y="5808493"/>
            <a:ext cx="2304900" cy="415498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dirty="0"/>
              <a:t>Настройка станка </a:t>
            </a:r>
            <a:r>
              <a:rPr lang="en-US" sz="1050" dirty="0"/>
              <a:t>ROMI </a:t>
            </a:r>
            <a:r>
              <a:rPr lang="en-US" sz="1050" dirty="0" smtClean="0"/>
              <a:t>C</a:t>
            </a:r>
            <a:r>
              <a:rPr lang="ru-RU" sz="1050" dirty="0" smtClean="0"/>
              <a:t>830х3000 </a:t>
            </a:r>
            <a:r>
              <a:rPr lang="ru-RU" sz="1050" dirty="0"/>
              <a:t>на партию деталей</a:t>
            </a:r>
          </a:p>
        </p:txBody>
      </p:sp>
      <p:pic>
        <p:nvPicPr>
          <p:cNvPr id="17" name="Picture 4" descr="I:\Казцинкмаш\ПВ-11-03\Рабочая\Корпус редуктора У26055А.ДИ3.270.01\Фото\DSC0690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135" y="3789240"/>
            <a:ext cx="3197369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200510" y="5830196"/>
            <a:ext cx="3388134" cy="415498"/>
          </a:xfrm>
          <a:prstGeom prst="rect">
            <a:avLst/>
          </a:prstGeom>
          <a:solidFill>
            <a:srgbClr val="EAEAEA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050" dirty="0"/>
              <a:t>Настройка станка </a:t>
            </a:r>
            <a:r>
              <a:rPr lang="en-US" sz="1050" dirty="0" err="1"/>
              <a:t>Kuraki</a:t>
            </a:r>
            <a:r>
              <a:rPr lang="en-US" sz="1050" dirty="0"/>
              <a:t> KBT 11W-A</a:t>
            </a:r>
            <a:r>
              <a:rPr lang="ru-RU" sz="1050" dirty="0" smtClean="0"/>
              <a:t> </a:t>
            </a:r>
            <a:r>
              <a:rPr lang="ru-RU" sz="1050" dirty="0"/>
              <a:t>на партию деталей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129557" y="3306887"/>
            <a:ext cx="5919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>
                <a:solidFill>
                  <a:srgbClr val="FF0000"/>
                </a:solidFill>
              </a:rPr>
              <a:t>Настройка станков на изготовление партии деталей</a:t>
            </a:r>
          </a:p>
        </p:txBody>
      </p:sp>
      <p:pic>
        <p:nvPicPr>
          <p:cNvPr id="20" name="Picture 13" descr="Логотип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96" y="44450"/>
            <a:ext cx="475804" cy="3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Оформление по умолчанию">
  <a:themeElements>
    <a:clrScheme name="1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Специальное оформление">
  <a:themeElements>
    <a:clrScheme name="2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71472</TotalTime>
  <Words>2818</Words>
  <Application>Microsoft Office PowerPoint</Application>
  <PresentationFormat>Лист A4 (210x297 мм)</PresentationFormat>
  <Paragraphs>810</Paragraphs>
  <Slides>12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2_Специальное оформление</vt:lpstr>
      <vt:lpstr>1_Оформление по умолчанию</vt:lpstr>
      <vt:lpstr>1_Специальное оформление</vt:lpstr>
      <vt:lpstr>3_Специальное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Solver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Manukovskaya</dc:creator>
  <cp:lastModifiedBy>Evgeny Dosychev</cp:lastModifiedBy>
  <cp:revision>3088</cp:revision>
  <cp:lastPrinted>2013-11-22T11:08:18Z</cp:lastPrinted>
  <dcterms:created xsi:type="dcterms:W3CDTF">2004-04-29T13:32:28Z</dcterms:created>
  <dcterms:modified xsi:type="dcterms:W3CDTF">2018-06-15T12:25:44Z</dcterms:modified>
</cp:coreProperties>
</file>